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305" r:id="rId4"/>
    <p:sldId id="260" r:id="rId5"/>
    <p:sldId id="261" r:id="rId6"/>
    <p:sldId id="262" r:id="rId7"/>
    <p:sldId id="263" r:id="rId8"/>
    <p:sldId id="264" r:id="rId9"/>
    <p:sldId id="265" r:id="rId10"/>
    <p:sldId id="266" r:id="rId11"/>
    <p:sldId id="267" r:id="rId12"/>
    <p:sldId id="269" r:id="rId13"/>
    <p:sldId id="270" r:id="rId14"/>
    <p:sldId id="271" r:id="rId15"/>
    <p:sldId id="358" r:id="rId16"/>
    <p:sldId id="359" r:id="rId17"/>
    <p:sldId id="360" r:id="rId18"/>
    <p:sldId id="361" r:id="rId19"/>
    <p:sldId id="272" r:id="rId20"/>
    <p:sldId id="273" r:id="rId21"/>
    <p:sldId id="274" r:id="rId22"/>
    <p:sldId id="275" r:id="rId23"/>
    <p:sldId id="276" r:id="rId24"/>
    <p:sldId id="277" r:id="rId25"/>
    <p:sldId id="278" r:id="rId26"/>
    <p:sldId id="279" r:id="rId27"/>
    <p:sldId id="283" r:id="rId28"/>
    <p:sldId id="311" r:id="rId29"/>
    <p:sldId id="312" r:id="rId30"/>
    <p:sldId id="313" r:id="rId31"/>
    <p:sldId id="314" r:id="rId32"/>
    <p:sldId id="315" r:id="rId33"/>
    <p:sldId id="316" r:id="rId34"/>
    <p:sldId id="317" r:id="rId35"/>
    <p:sldId id="318" r:id="rId36"/>
    <p:sldId id="320" r:id="rId37"/>
    <p:sldId id="321" r:id="rId38"/>
    <p:sldId id="354" r:id="rId39"/>
    <p:sldId id="355" r:id="rId40"/>
    <p:sldId id="356" r:id="rId41"/>
    <p:sldId id="357" r:id="rId42"/>
    <p:sldId id="345" r:id="rId43"/>
    <p:sldId id="346" r:id="rId44"/>
    <p:sldId id="347" r:id="rId45"/>
    <p:sldId id="348" r:id="rId46"/>
    <p:sldId id="349" r:id="rId47"/>
    <p:sldId id="350" r:id="rId48"/>
    <p:sldId id="351" r:id="rId49"/>
    <p:sldId id="353" r:id="rId50"/>
  </p:sldIdLst>
  <p:sldSz cx="12192000" cy="6858000"/>
  <p:notesSz cx="12192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9A7BA-4F5B-4174-9B50-6D26B2E228F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tr-TR"/>
        </a:p>
      </dgm:t>
    </dgm:pt>
    <dgm:pt modelId="{95853026-639E-4498-974D-2CBB6DEB02D9}">
      <dgm:prSet/>
      <dgm:spPr/>
      <dgm:t>
        <a:bodyPr/>
        <a:lstStyle/>
        <a:p>
          <a:pPr rtl="0"/>
          <a:r>
            <a:rPr lang="tr-TR" dirty="0" smtClean="0"/>
            <a:t>Bir Kuramın İnsan Anlayışının Altında Yatan Temel Varsayımlar</a:t>
          </a:r>
          <a:endParaRPr lang="tr-TR" dirty="0"/>
        </a:p>
      </dgm:t>
    </dgm:pt>
    <dgm:pt modelId="{E16BAC21-F13D-4213-8231-745BD7309DBD}" type="parTrans" cxnId="{4BFAF7C6-3BBE-4201-B05C-8501859F4B73}">
      <dgm:prSet/>
      <dgm:spPr/>
      <dgm:t>
        <a:bodyPr/>
        <a:lstStyle/>
        <a:p>
          <a:endParaRPr lang="tr-TR"/>
        </a:p>
      </dgm:t>
    </dgm:pt>
    <dgm:pt modelId="{1A21E13F-BA85-49F4-B67F-A782D89F438D}" type="sibTrans" cxnId="{4BFAF7C6-3BBE-4201-B05C-8501859F4B73}">
      <dgm:prSet/>
      <dgm:spPr/>
      <dgm:t>
        <a:bodyPr/>
        <a:lstStyle/>
        <a:p>
          <a:endParaRPr lang="tr-TR"/>
        </a:p>
      </dgm:t>
    </dgm:pt>
    <dgm:pt modelId="{5817DBAA-F5D4-4223-8324-C89088E4C5F4}">
      <dgm:prSet/>
      <dgm:spPr/>
      <dgm:t>
        <a:bodyPr/>
        <a:lstStyle/>
        <a:p>
          <a:pPr rtl="0"/>
          <a:r>
            <a:rPr lang="tr-TR" dirty="0" smtClean="0"/>
            <a:t>İnsan iradesi özgürdür</a:t>
          </a:r>
          <a:endParaRPr lang="tr-TR" dirty="0"/>
        </a:p>
      </dgm:t>
    </dgm:pt>
    <dgm:pt modelId="{813971D6-D1FB-45DD-9D9A-51DBF8C0F2F7}" type="parTrans" cxnId="{696C9A90-5FD7-41A3-9D72-769BC164D47D}">
      <dgm:prSet/>
      <dgm:spPr/>
      <dgm:t>
        <a:bodyPr/>
        <a:lstStyle/>
        <a:p>
          <a:endParaRPr lang="tr-TR"/>
        </a:p>
      </dgm:t>
    </dgm:pt>
    <dgm:pt modelId="{2B5A58AD-0F15-485D-B205-B39DAC679F8A}" type="sibTrans" cxnId="{696C9A90-5FD7-41A3-9D72-769BC164D47D}">
      <dgm:prSet/>
      <dgm:spPr/>
      <dgm:t>
        <a:bodyPr/>
        <a:lstStyle/>
        <a:p>
          <a:endParaRPr lang="tr-TR"/>
        </a:p>
      </dgm:t>
    </dgm:pt>
    <dgm:pt modelId="{07111A48-1F63-4BB8-8343-D71A1AF71D5A}">
      <dgm:prSet/>
      <dgm:spPr/>
      <dgm:t>
        <a:bodyPr/>
        <a:lstStyle/>
        <a:p>
          <a:pPr rtl="0"/>
          <a:r>
            <a:rPr lang="tr-TR" dirty="0" smtClean="0"/>
            <a:t>İnsan emsalsizdir, biriciktir</a:t>
          </a:r>
          <a:endParaRPr lang="tr-TR" dirty="0"/>
        </a:p>
      </dgm:t>
    </dgm:pt>
    <dgm:pt modelId="{2F8BE036-FBA8-4757-9FF1-DC152EC4412C}" type="parTrans" cxnId="{2E7392BF-C0F9-47D6-A254-2069EBF6475B}">
      <dgm:prSet/>
      <dgm:spPr/>
      <dgm:t>
        <a:bodyPr/>
        <a:lstStyle/>
        <a:p>
          <a:endParaRPr lang="tr-TR"/>
        </a:p>
      </dgm:t>
    </dgm:pt>
    <dgm:pt modelId="{28E30825-4ACB-4774-A77C-31C4B5C7B037}" type="sibTrans" cxnId="{2E7392BF-C0F9-47D6-A254-2069EBF6475B}">
      <dgm:prSet/>
      <dgm:spPr/>
      <dgm:t>
        <a:bodyPr/>
        <a:lstStyle/>
        <a:p>
          <a:endParaRPr lang="tr-TR"/>
        </a:p>
      </dgm:t>
    </dgm:pt>
    <dgm:pt modelId="{1561AC3E-33DA-4908-AB52-3268672BA662}">
      <dgm:prSet/>
      <dgm:spPr/>
      <dgm:t>
        <a:bodyPr/>
        <a:lstStyle/>
        <a:p>
          <a:pPr rtl="0"/>
          <a:r>
            <a:rPr lang="tr-TR" smtClean="0"/>
            <a:t>İnsan evrensel olarak temelde aynı ilkelerle işleyen özelliklere sahiptir</a:t>
          </a:r>
          <a:endParaRPr lang="tr-TR"/>
        </a:p>
      </dgm:t>
    </dgm:pt>
    <dgm:pt modelId="{76A14BE6-7E32-4DF1-B627-6BC95826D55D}" type="parTrans" cxnId="{35EFDEE1-A325-4E86-9E20-48F096D290F0}">
      <dgm:prSet/>
      <dgm:spPr/>
      <dgm:t>
        <a:bodyPr/>
        <a:lstStyle/>
        <a:p>
          <a:endParaRPr lang="tr-TR"/>
        </a:p>
      </dgm:t>
    </dgm:pt>
    <dgm:pt modelId="{E09C9F39-E213-4907-909D-2A5B88C9F290}" type="sibTrans" cxnId="{35EFDEE1-A325-4E86-9E20-48F096D290F0}">
      <dgm:prSet/>
      <dgm:spPr/>
      <dgm:t>
        <a:bodyPr/>
        <a:lstStyle/>
        <a:p>
          <a:endParaRPr lang="tr-TR"/>
        </a:p>
      </dgm:t>
    </dgm:pt>
    <dgm:pt modelId="{FC40E777-2138-43A9-A2D1-FB956F58DD5F}">
      <dgm:prSet/>
      <dgm:spPr/>
      <dgm:t>
        <a:bodyPr/>
        <a:lstStyle/>
        <a:p>
          <a:pPr rtl="0"/>
          <a:r>
            <a:rPr lang="tr-TR" smtClean="0"/>
            <a:t>İnsan davranışının insiyatifini elinde tutar, tepkisel değildir</a:t>
          </a:r>
          <a:endParaRPr lang="tr-TR"/>
        </a:p>
      </dgm:t>
    </dgm:pt>
    <dgm:pt modelId="{E896E4FC-5ACB-4439-AAC8-125787C2FA9D}" type="parTrans" cxnId="{BE684B28-8FAC-4720-BCE9-18F72FD1F8F4}">
      <dgm:prSet/>
      <dgm:spPr/>
      <dgm:t>
        <a:bodyPr/>
        <a:lstStyle/>
        <a:p>
          <a:endParaRPr lang="tr-TR"/>
        </a:p>
      </dgm:t>
    </dgm:pt>
    <dgm:pt modelId="{08F2367C-2C1B-484B-BE0C-67CE54575EEB}" type="sibTrans" cxnId="{BE684B28-8FAC-4720-BCE9-18F72FD1F8F4}">
      <dgm:prSet/>
      <dgm:spPr/>
      <dgm:t>
        <a:bodyPr/>
        <a:lstStyle/>
        <a:p>
          <a:endParaRPr lang="tr-TR"/>
        </a:p>
      </dgm:t>
    </dgm:pt>
    <dgm:pt modelId="{12985FC4-367B-4463-AF33-99C3DF3182B5}">
      <dgm:prSet/>
      <dgm:spPr/>
      <dgm:t>
        <a:bodyPr/>
        <a:lstStyle/>
        <a:p>
          <a:pPr rtl="0"/>
          <a:r>
            <a:rPr lang="tr-TR" smtClean="0"/>
            <a:t>İnsiyatif kendi elinde değildir, sadece uyaranlara tepki verir</a:t>
          </a:r>
          <a:endParaRPr lang="tr-TR"/>
        </a:p>
      </dgm:t>
    </dgm:pt>
    <dgm:pt modelId="{4E04F9FD-8EFF-4918-BB60-D33F53CFC110}" type="parTrans" cxnId="{E11C34AA-92A4-450E-91AB-798070F6B24E}">
      <dgm:prSet/>
      <dgm:spPr/>
      <dgm:t>
        <a:bodyPr/>
        <a:lstStyle/>
        <a:p>
          <a:endParaRPr lang="tr-TR"/>
        </a:p>
      </dgm:t>
    </dgm:pt>
    <dgm:pt modelId="{56796710-D35E-4883-96BA-95D79CA44BC4}" type="sibTrans" cxnId="{E11C34AA-92A4-450E-91AB-798070F6B24E}">
      <dgm:prSet/>
      <dgm:spPr/>
      <dgm:t>
        <a:bodyPr/>
        <a:lstStyle/>
        <a:p>
          <a:endParaRPr lang="tr-TR"/>
        </a:p>
      </dgm:t>
    </dgm:pt>
    <dgm:pt modelId="{DC8E15EC-DA73-45AA-AB92-C60DBD0A864C}">
      <dgm:prSet/>
      <dgm:spPr/>
      <dgm:t>
        <a:bodyPr/>
        <a:lstStyle/>
        <a:p>
          <a:pPr rtl="0"/>
          <a:r>
            <a:rPr lang="tr-TR" smtClean="0"/>
            <a:t>İnsan olumlu bir varlıktır</a:t>
          </a:r>
          <a:endParaRPr lang="tr-TR"/>
        </a:p>
      </dgm:t>
    </dgm:pt>
    <dgm:pt modelId="{D68DDB9B-8585-4878-A05B-CD3A2BF9B54F}" type="parTrans" cxnId="{1E45B2CD-2D5B-47DA-8464-3251B44CBCA6}">
      <dgm:prSet/>
      <dgm:spPr/>
      <dgm:t>
        <a:bodyPr/>
        <a:lstStyle/>
        <a:p>
          <a:endParaRPr lang="tr-TR"/>
        </a:p>
      </dgm:t>
    </dgm:pt>
    <dgm:pt modelId="{679AF8A8-12E0-4168-8064-76B8478F88C9}" type="sibTrans" cxnId="{1E45B2CD-2D5B-47DA-8464-3251B44CBCA6}">
      <dgm:prSet/>
      <dgm:spPr/>
      <dgm:t>
        <a:bodyPr/>
        <a:lstStyle/>
        <a:p>
          <a:endParaRPr lang="tr-TR"/>
        </a:p>
      </dgm:t>
    </dgm:pt>
    <dgm:pt modelId="{92C26748-FA41-4CBF-8769-1FDC7A011533}">
      <dgm:prSet/>
      <dgm:spPr/>
      <dgm:t>
        <a:bodyPr/>
        <a:lstStyle/>
        <a:p>
          <a:pPr rtl="0"/>
          <a:r>
            <a:rPr lang="tr-TR" dirty="0" smtClean="0"/>
            <a:t>İnsan olumsuz ve yıkıcı bir varlıktır</a:t>
          </a:r>
          <a:endParaRPr lang="tr-TR" dirty="0"/>
        </a:p>
      </dgm:t>
    </dgm:pt>
    <dgm:pt modelId="{83CB423C-F769-46C8-893C-6D1DBB0D025C}" type="parTrans" cxnId="{A1718D4D-A88B-4CA5-9F64-C19FEE7A571E}">
      <dgm:prSet/>
      <dgm:spPr/>
      <dgm:t>
        <a:bodyPr/>
        <a:lstStyle/>
        <a:p>
          <a:endParaRPr lang="tr-TR"/>
        </a:p>
      </dgm:t>
    </dgm:pt>
    <dgm:pt modelId="{3BD25601-AA38-46BF-B6AF-E09111DBF64E}" type="sibTrans" cxnId="{A1718D4D-A88B-4CA5-9F64-C19FEE7A571E}">
      <dgm:prSet/>
      <dgm:spPr/>
      <dgm:t>
        <a:bodyPr/>
        <a:lstStyle/>
        <a:p>
          <a:endParaRPr lang="tr-TR"/>
        </a:p>
      </dgm:t>
    </dgm:pt>
    <dgm:pt modelId="{3C0089BB-F630-4009-8B55-B243E2848485}">
      <dgm:prSet/>
      <dgm:spPr/>
      <dgm:t>
        <a:bodyPr/>
        <a:lstStyle/>
        <a:p>
          <a:pPr rtl="0"/>
          <a:r>
            <a:rPr lang="tr-TR" dirty="0" smtClean="0"/>
            <a:t>İnsan bir neden sonuç zincirinin mahkumudur (determinizm)</a:t>
          </a:r>
          <a:endParaRPr lang="tr-TR" dirty="0"/>
        </a:p>
      </dgm:t>
    </dgm:pt>
    <dgm:pt modelId="{691E8460-C042-4793-97F6-A5854A35A7EA}" type="sibTrans" cxnId="{599E1E09-7167-48CC-9F8F-AC9815D3E73D}">
      <dgm:prSet/>
      <dgm:spPr/>
      <dgm:t>
        <a:bodyPr/>
        <a:lstStyle/>
        <a:p>
          <a:endParaRPr lang="tr-TR"/>
        </a:p>
      </dgm:t>
    </dgm:pt>
    <dgm:pt modelId="{86B51B26-8004-454B-9CCA-E3158BD6FC54}" type="parTrans" cxnId="{599E1E09-7167-48CC-9F8F-AC9815D3E73D}">
      <dgm:prSet/>
      <dgm:spPr/>
      <dgm:t>
        <a:bodyPr/>
        <a:lstStyle/>
        <a:p>
          <a:endParaRPr lang="tr-TR"/>
        </a:p>
      </dgm:t>
    </dgm:pt>
    <dgm:pt modelId="{4EAACC1B-A388-4ABC-8F01-0E78471D73D5}" type="pres">
      <dgm:prSet presAssocID="{D309A7BA-4F5B-4174-9B50-6D26B2E228F0}" presName="vert0" presStyleCnt="0">
        <dgm:presLayoutVars>
          <dgm:dir/>
          <dgm:animOne val="branch"/>
          <dgm:animLvl val="lvl"/>
        </dgm:presLayoutVars>
      </dgm:prSet>
      <dgm:spPr/>
      <dgm:t>
        <a:bodyPr/>
        <a:lstStyle/>
        <a:p>
          <a:endParaRPr lang="tr-TR"/>
        </a:p>
      </dgm:t>
    </dgm:pt>
    <dgm:pt modelId="{D11198EC-BB0E-49B4-84D8-B3B36C0903D7}" type="pres">
      <dgm:prSet presAssocID="{95853026-639E-4498-974D-2CBB6DEB02D9}" presName="thickLine" presStyleLbl="alignNode1" presStyleIdx="0" presStyleCnt="1"/>
      <dgm:spPr/>
    </dgm:pt>
    <dgm:pt modelId="{E292A341-0BCB-4145-A72D-F1B2FF2809E0}" type="pres">
      <dgm:prSet presAssocID="{95853026-639E-4498-974D-2CBB6DEB02D9}" presName="horz1" presStyleCnt="0"/>
      <dgm:spPr/>
    </dgm:pt>
    <dgm:pt modelId="{3496B665-D697-433B-A383-5571270C0B02}" type="pres">
      <dgm:prSet presAssocID="{95853026-639E-4498-974D-2CBB6DEB02D9}" presName="tx1" presStyleLbl="revTx" presStyleIdx="0" presStyleCnt="9"/>
      <dgm:spPr/>
      <dgm:t>
        <a:bodyPr/>
        <a:lstStyle/>
        <a:p>
          <a:endParaRPr lang="tr-TR"/>
        </a:p>
      </dgm:t>
    </dgm:pt>
    <dgm:pt modelId="{035296E5-F62F-4E4C-ABC3-D41719F09390}" type="pres">
      <dgm:prSet presAssocID="{95853026-639E-4498-974D-2CBB6DEB02D9}" presName="vert1" presStyleCnt="0"/>
      <dgm:spPr/>
    </dgm:pt>
    <dgm:pt modelId="{590CC5E4-7B02-4069-A162-38A73AB1DD4A}" type="pres">
      <dgm:prSet presAssocID="{5817DBAA-F5D4-4223-8324-C89088E4C5F4}" presName="vertSpace2a" presStyleCnt="0"/>
      <dgm:spPr/>
    </dgm:pt>
    <dgm:pt modelId="{259C861F-E6EC-4BCC-B4E1-3DCF7C80B72D}" type="pres">
      <dgm:prSet presAssocID="{5817DBAA-F5D4-4223-8324-C89088E4C5F4}" presName="horz2" presStyleCnt="0"/>
      <dgm:spPr/>
    </dgm:pt>
    <dgm:pt modelId="{5A425D05-C853-4EEC-AB74-E4828228B88F}" type="pres">
      <dgm:prSet presAssocID="{5817DBAA-F5D4-4223-8324-C89088E4C5F4}" presName="horzSpace2" presStyleCnt="0"/>
      <dgm:spPr/>
    </dgm:pt>
    <dgm:pt modelId="{19E52DC3-EC30-46FA-8AF5-CE97E01AA99D}" type="pres">
      <dgm:prSet presAssocID="{5817DBAA-F5D4-4223-8324-C89088E4C5F4}" presName="tx2" presStyleLbl="revTx" presStyleIdx="1" presStyleCnt="9"/>
      <dgm:spPr/>
      <dgm:t>
        <a:bodyPr/>
        <a:lstStyle/>
        <a:p>
          <a:endParaRPr lang="tr-TR"/>
        </a:p>
      </dgm:t>
    </dgm:pt>
    <dgm:pt modelId="{99F35561-A9F2-48EC-9A82-44FB7C1541AD}" type="pres">
      <dgm:prSet presAssocID="{5817DBAA-F5D4-4223-8324-C89088E4C5F4}" presName="vert2" presStyleCnt="0"/>
      <dgm:spPr/>
    </dgm:pt>
    <dgm:pt modelId="{17714E14-7BEF-4D13-9C06-9CC735567AC4}" type="pres">
      <dgm:prSet presAssocID="{3C0089BB-F630-4009-8B55-B243E2848485}" presName="horz3" presStyleCnt="0"/>
      <dgm:spPr/>
    </dgm:pt>
    <dgm:pt modelId="{4F24EA58-1D64-4933-B641-D43F05649BB8}" type="pres">
      <dgm:prSet presAssocID="{3C0089BB-F630-4009-8B55-B243E2848485}" presName="horzSpace3" presStyleCnt="0"/>
      <dgm:spPr/>
    </dgm:pt>
    <dgm:pt modelId="{0C2E15EC-49E4-4AEC-93B9-4CC17874C9CF}" type="pres">
      <dgm:prSet presAssocID="{3C0089BB-F630-4009-8B55-B243E2848485}" presName="tx3" presStyleLbl="revTx" presStyleIdx="2" presStyleCnt="9"/>
      <dgm:spPr/>
      <dgm:t>
        <a:bodyPr/>
        <a:lstStyle/>
        <a:p>
          <a:endParaRPr lang="tr-TR"/>
        </a:p>
      </dgm:t>
    </dgm:pt>
    <dgm:pt modelId="{A30CF115-6C05-4B1A-9BA1-9827B86A347D}" type="pres">
      <dgm:prSet presAssocID="{3C0089BB-F630-4009-8B55-B243E2848485}" presName="vert3" presStyleCnt="0"/>
      <dgm:spPr/>
    </dgm:pt>
    <dgm:pt modelId="{4F6B9B30-7837-47C5-AE04-0B26A430D4C4}" type="pres">
      <dgm:prSet presAssocID="{5817DBAA-F5D4-4223-8324-C89088E4C5F4}" presName="thinLine2b" presStyleLbl="callout" presStyleIdx="0" presStyleCnt="4"/>
      <dgm:spPr/>
    </dgm:pt>
    <dgm:pt modelId="{1821827E-0B8F-4521-AB67-D029CA36482F}" type="pres">
      <dgm:prSet presAssocID="{5817DBAA-F5D4-4223-8324-C89088E4C5F4}" presName="vertSpace2b" presStyleCnt="0"/>
      <dgm:spPr/>
    </dgm:pt>
    <dgm:pt modelId="{B1D3DCD7-3ACA-43DD-B081-3563A2572B6B}" type="pres">
      <dgm:prSet presAssocID="{07111A48-1F63-4BB8-8343-D71A1AF71D5A}" presName="horz2" presStyleCnt="0"/>
      <dgm:spPr/>
    </dgm:pt>
    <dgm:pt modelId="{D12697E8-6786-4DC6-9EF8-2BF347B4CCA3}" type="pres">
      <dgm:prSet presAssocID="{07111A48-1F63-4BB8-8343-D71A1AF71D5A}" presName="horzSpace2" presStyleCnt="0"/>
      <dgm:spPr/>
    </dgm:pt>
    <dgm:pt modelId="{1E167CB3-60F5-4F3C-8B61-979BC0BD5446}" type="pres">
      <dgm:prSet presAssocID="{07111A48-1F63-4BB8-8343-D71A1AF71D5A}" presName="tx2" presStyleLbl="revTx" presStyleIdx="3" presStyleCnt="9"/>
      <dgm:spPr/>
      <dgm:t>
        <a:bodyPr/>
        <a:lstStyle/>
        <a:p>
          <a:endParaRPr lang="tr-TR"/>
        </a:p>
      </dgm:t>
    </dgm:pt>
    <dgm:pt modelId="{F7EFF059-33B4-47AC-9749-DEDC11444348}" type="pres">
      <dgm:prSet presAssocID="{07111A48-1F63-4BB8-8343-D71A1AF71D5A}" presName="vert2" presStyleCnt="0"/>
      <dgm:spPr/>
    </dgm:pt>
    <dgm:pt modelId="{830D0ACE-EE8E-40F1-ADE7-6378ABFF6637}" type="pres">
      <dgm:prSet presAssocID="{1561AC3E-33DA-4908-AB52-3268672BA662}" presName="horz3" presStyleCnt="0"/>
      <dgm:spPr/>
    </dgm:pt>
    <dgm:pt modelId="{1CAD6266-66CC-42E4-B95A-67B00E021AB0}" type="pres">
      <dgm:prSet presAssocID="{1561AC3E-33DA-4908-AB52-3268672BA662}" presName="horzSpace3" presStyleCnt="0"/>
      <dgm:spPr/>
    </dgm:pt>
    <dgm:pt modelId="{A5DC4CBA-8C2B-4D94-ADED-FF0BE9EA05F5}" type="pres">
      <dgm:prSet presAssocID="{1561AC3E-33DA-4908-AB52-3268672BA662}" presName="tx3" presStyleLbl="revTx" presStyleIdx="4" presStyleCnt="9"/>
      <dgm:spPr/>
      <dgm:t>
        <a:bodyPr/>
        <a:lstStyle/>
        <a:p>
          <a:endParaRPr lang="tr-TR"/>
        </a:p>
      </dgm:t>
    </dgm:pt>
    <dgm:pt modelId="{152921F7-4D12-4B3F-BD2A-0DB5D96315B5}" type="pres">
      <dgm:prSet presAssocID="{1561AC3E-33DA-4908-AB52-3268672BA662}" presName="vert3" presStyleCnt="0"/>
      <dgm:spPr/>
    </dgm:pt>
    <dgm:pt modelId="{4468D8E1-A793-462B-9102-D5D35F7E7F6D}" type="pres">
      <dgm:prSet presAssocID="{07111A48-1F63-4BB8-8343-D71A1AF71D5A}" presName="thinLine2b" presStyleLbl="callout" presStyleIdx="1" presStyleCnt="4"/>
      <dgm:spPr/>
    </dgm:pt>
    <dgm:pt modelId="{7C619846-05E4-4746-8AA6-FED6B4B6A10C}" type="pres">
      <dgm:prSet presAssocID="{07111A48-1F63-4BB8-8343-D71A1AF71D5A}" presName="vertSpace2b" presStyleCnt="0"/>
      <dgm:spPr/>
    </dgm:pt>
    <dgm:pt modelId="{F56C5B7E-7DC5-4823-9728-7D3A513D46D9}" type="pres">
      <dgm:prSet presAssocID="{FC40E777-2138-43A9-A2D1-FB956F58DD5F}" presName="horz2" presStyleCnt="0"/>
      <dgm:spPr/>
    </dgm:pt>
    <dgm:pt modelId="{9F498298-3B92-4D9A-8F45-0689D18B1DE9}" type="pres">
      <dgm:prSet presAssocID="{FC40E777-2138-43A9-A2D1-FB956F58DD5F}" presName="horzSpace2" presStyleCnt="0"/>
      <dgm:spPr/>
    </dgm:pt>
    <dgm:pt modelId="{59A2D260-9DEF-47A6-8ED2-3E75676B929A}" type="pres">
      <dgm:prSet presAssocID="{FC40E777-2138-43A9-A2D1-FB956F58DD5F}" presName="tx2" presStyleLbl="revTx" presStyleIdx="5" presStyleCnt="9"/>
      <dgm:spPr/>
      <dgm:t>
        <a:bodyPr/>
        <a:lstStyle/>
        <a:p>
          <a:endParaRPr lang="tr-TR"/>
        </a:p>
      </dgm:t>
    </dgm:pt>
    <dgm:pt modelId="{A68EB41F-C4B6-4B56-8463-B528BA9BFD9B}" type="pres">
      <dgm:prSet presAssocID="{FC40E777-2138-43A9-A2D1-FB956F58DD5F}" presName="vert2" presStyleCnt="0"/>
      <dgm:spPr/>
    </dgm:pt>
    <dgm:pt modelId="{13416BFF-A5E3-4920-9AE6-E2F223419C07}" type="pres">
      <dgm:prSet presAssocID="{12985FC4-367B-4463-AF33-99C3DF3182B5}" presName="horz3" presStyleCnt="0"/>
      <dgm:spPr/>
    </dgm:pt>
    <dgm:pt modelId="{BB1C6B3E-ED07-46D9-85FB-5DF3BFEA7A5F}" type="pres">
      <dgm:prSet presAssocID="{12985FC4-367B-4463-AF33-99C3DF3182B5}" presName="horzSpace3" presStyleCnt="0"/>
      <dgm:spPr/>
    </dgm:pt>
    <dgm:pt modelId="{7C8E957F-588B-4336-844D-E5F59888DD55}" type="pres">
      <dgm:prSet presAssocID="{12985FC4-367B-4463-AF33-99C3DF3182B5}" presName="tx3" presStyleLbl="revTx" presStyleIdx="6" presStyleCnt="9"/>
      <dgm:spPr/>
      <dgm:t>
        <a:bodyPr/>
        <a:lstStyle/>
        <a:p>
          <a:endParaRPr lang="tr-TR"/>
        </a:p>
      </dgm:t>
    </dgm:pt>
    <dgm:pt modelId="{97F091FC-CC9A-4E74-938B-2B959528A14E}" type="pres">
      <dgm:prSet presAssocID="{12985FC4-367B-4463-AF33-99C3DF3182B5}" presName="vert3" presStyleCnt="0"/>
      <dgm:spPr/>
    </dgm:pt>
    <dgm:pt modelId="{A8EC4F2E-0F1E-44D4-B1C5-BA746EDC0854}" type="pres">
      <dgm:prSet presAssocID="{FC40E777-2138-43A9-A2D1-FB956F58DD5F}" presName="thinLine2b" presStyleLbl="callout" presStyleIdx="2" presStyleCnt="4"/>
      <dgm:spPr/>
    </dgm:pt>
    <dgm:pt modelId="{2F8C7F40-B4A0-495D-B253-7BE06F70DD91}" type="pres">
      <dgm:prSet presAssocID="{FC40E777-2138-43A9-A2D1-FB956F58DD5F}" presName="vertSpace2b" presStyleCnt="0"/>
      <dgm:spPr/>
    </dgm:pt>
    <dgm:pt modelId="{2ADABF75-D4B3-4D4C-85AF-5B5187827EB7}" type="pres">
      <dgm:prSet presAssocID="{DC8E15EC-DA73-45AA-AB92-C60DBD0A864C}" presName="horz2" presStyleCnt="0"/>
      <dgm:spPr/>
    </dgm:pt>
    <dgm:pt modelId="{FEB588F8-BC39-4866-ABD2-71DD22F6081C}" type="pres">
      <dgm:prSet presAssocID="{DC8E15EC-DA73-45AA-AB92-C60DBD0A864C}" presName="horzSpace2" presStyleCnt="0"/>
      <dgm:spPr/>
    </dgm:pt>
    <dgm:pt modelId="{7E7B44B3-6280-4B9F-9DA8-FE5C5473E5B1}" type="pres">
      <dgm:prSet presAssocID="{DC8E15EC-DA73-45AA-AB92-C60DBD0A864C}" presName="tx2" presStyleLbl="revTx" presStyleIdx="7" presStyleCnt="9"/>
      <dgm:spPr/>
      <dgm:t>
        <a:bodyPr/>
        <a:lstStyle/>
        <a:p>
          <a:endParaRPr lang="tr-TR"/>
        </a:p>
      </dgm:t>
    </dgm:pt>
    <dgm:pt modelId="{EAD0A359-07BA-4068-AF1E-9CF90B35FDB7}" type="pres">
      <dgm:prSet presAssocID="{DC8E15EC-DA73-45AA-AB92-C60DBD0A864C}" presName="vert2" presStyleCnt="0"/>
      <dgm:spPr/>
    </dgm:pt>
    <dgm:pt modelId="{8C2535C3-C543-4F24-B4D7-42CCC92D21B8}" type="pres">
      <dgm:prSet presAssocID="{92C26748-FA41-4CBF-8769-1FDC7A011533}" presName="horz3" presStyleCnt="0"/>
      <dgm:spPr/>
    </dgm:pt>
    <dgm:pt modelId="{53B4B318-4597-41DD-884B-61980CC0E6AE}" type="pres">
      <dgm:prSet presAssocID="{92C26748-FA41-4CBF-8769-1FDC7A011533}" presName="horzSpace3" presStyleCnt="0"/>
      <dgm:spPr/>
    </dgm:pt>
    <dgm:pt modelId="{6D0D4F4E-61E0-4F91-9F84-C98105168129}" type="pres">
      <dgm:prSet presAssocID="{92C26748-FA41-4CBF-8769-1FDC7A011533}" presName="tx3" presStyleLbl="revTx" presStyleIdx="8" presStyleCnt="9"/>
      <dgm:spPr/>
      <dgm:t>
        <a:bodyPr/>
        <a:lstStyle/>
        <a:p>
          <a:endParaRPr lang="tr-TR"/>
        </a:p>
      </dgm:t>
    </dgm:pt>
    <dgm:pt modelId="{06A571AE-DBB0-4E7C-88F5-23D80530E910}" type="pres">
      <dgm:prSet presAssocID="{92C26748-FA41-4CBF-8769-1FDC7A011533}" presName="vert3" presStyleCnt="0"/>
      <dgm:spPr/>
    </dgm:pt>
    <dgm:pt modelId="{07851FA7-E362-4D8A-8DE3-09792666AC7B}" type="pres">
      <dgm:prSet presAssocID="{DC8E15EC-DA73-45AA-AB92-C60DBD0A864C}" presName="thinLine2b" presStyleLbl="callout" presStyleIdx="3" presStyleCnt="4"/>
      <dgm:spPr/>
    </dgm:pt>
    <dgm:pt modelId="{51569A95-1DB8-4681-8816-200D4BCB1F57}" type="pres">
      <dgm:prSet presAssocID="{DC8E15EC-DA73-45AA-AB92-C60DBD0A864C}" presName="vertSpace2b" presStyleCnt="0"/>
      <dgm:spPr/>
    </dgm:pt>
  </dgm:ptLst>
  <dgm:cxnLst>
    <dgm:cxn modelId="{73EB796D-7411-46EE-BAC0-15FAB49D7EE6}" type="presOf" srcId="{D309A7BA-4F5B-4174-9B50-6D26B2E228F0}" destId="{4EAACC1B-A388-4ABC-8F01-0E78471D73D5}" srcOrd="0" destOrd="0" presId="urn:microsoft.com/office/officeart/2008/layout/LinedList"/>
    <dgm:cxn modelId="{D204F1E2-85B9-4B8F-B07D-F95F6A245799}" type="presOf" srcId="{5817DBAA-F5D4-4223-8324-C89088E4C5F4}" destId="{19E52DC3-EC30-46FA-8AF5-CE97E01AA99D}" srcOrd="0" destOrd="0" presId="urn:microsoft.com/office/officeart/2008/layout/LinedList"/>
    <dgm:cxn modelId="{4A8F5CDD-F7B9-4CE9-8EB2-04E2953A9B77}" type="presOf" srcId="{3C0089BB-F630-4009-8B55-B243E2848485}" destId="{0C2E15EC-49E4-4AEC-93B9-4CC17874C9CF}" srcOrd="0" destOrd="0" presId="urn:microsoft.com/office/officeart/2008/layout/LinedList"/>
    <dgm:cxn modelId="{E11C34AA-92A4-450E-91AB-798070F6B24E}" srcId="{FC40E777-2138-43A9-A2D1-FB956F58DD5F}" destId="{12985FC4-367B-4463-AF33-99C3DF3182B5}" srcOrd="0" destOrd="0" parTransId="{4E04F9FD-8EFF-4918-BB60-D33F53CFC110}" sibTransId="{56796710-D35E-4883-96BA-95D79CA44BC4}"/>
    <dgm:cxn modelId="{4BFAF7C6-3BBE-4201-B05C-8501859F4B73}" srcId="{D309A7BA-4F5B-4174-9B50-6D26B2E228F0}" destId="{95853026-639E-4498-974D-2CBB6DEB02D9}" srcOrd="0" destOrd="0" parTransId="{E16BAC21-F13D-4213-8231-745BD7309DBD}" sibTransId="{1A21E13F-BA85-49F4-B67F-A782D89F438D}"/>
    <dgm:cxn modelId="{ACE10362-5465-48D8-909B-3444BAFCEA82}" type="presOf" srcId="{95853026-639E-4498-974D-2CBB6DEB02D9}" destId="{3496B665-D697-433B-A383-5571270C0B02}" srcOrd="0" destOrd="0" presId="urn:microsoft.com/office/officeart/2008/layout/LinedList"/>
    <dgm:cxn modelId="{35EFDEE1-A325-4E86-9E20-48F096D290F0}" srcId="{07111A48-1F63-4BB8-8343-D71A1AF71D5A}" destId="{1561AC3E-33DA-4908-AB52-3268672BA662}" srcOrd="0" destOrd="0" parTransId="{76A14BE6-7E32-4DF1-B627-6BC95826D55D}" sibTransId="{E09C9F39-E213-4907-909D-2A5B88C9F290}"/>
    <dgm:cxn modelId="{A1718D4D-A88B-4CA5-9F64-C19FEE7A571E}" srcId="{DC8E15EC-DA73-45AA-AB92-C60DBD0A864C}" destId="{92C26748-FA41-4CBF-8769-1FDC7A011533}" srcOrd="0" destOrd="0" parTransId="{83CB423C-F769-46C8-893C-6D1DBB0D025C}" sibTransId="{3BD25601-AA38-46BF-B6AF-E09111DBF64E}"/>
    <dgm:cxn modelId="{599E1E09-7167-48CC-9F8F-AC9815D3E73D}" srcId="{5817DBAA-F5D4-4223-8324-C89088E4C5F4}" destId="{3C0089BB-F630-4009-8B55-B243E2848485}" srcOrd="0" destOrd="0" parTransId="{86B51B26-8004-454B-9CCA-E3158BD6FC54}" sibTransId="{691E8460-C042-4793-97F6-A5854A35A7EA}"/>
    <dgm:cxn modelId="{958A30E1-B289-43AA-8E5A-750DC77D8617}" type="presOf" srcId="{FC40E777-2138-43A9-A2D1-FB956F58DD5F}" destId="{59A2D260-9DEF-47A6-8ED2-3E75676B929A}" srcOrd="0" destOrd="0" presId="urn:microsoft.com/office/officeart/2008/layout/LinedList"/>
    <dgm:cxn modelId="{C1C6AC1B-7CFB-4FF9-AE41-7DA1D8308A35}" type="presOf" srcId="{07111A48-1F63-4BB8-8343-D71A1AF71D5A}" destId="{1E167CB3-60F5-4F3C-8B61-979BC0BD5446}" srcOrd="0" destOrd="0" presId="urn:microsoft.com/office/officeart/2008/layout/LinedList"/>
    <dgm:cxn modelId="{E378B621-F340-466A-8D02-EBA02F23476D}" type="presOf" srcId="{DC8E15EC-DA73-45AA-AB92-C60DBD0A864C}" destId="{7E7B44B3-6280-4B9F-9DA8-FE5C5473E5B1}" srcOrd="0" destOrd="0" presId="urn:microsoft.com/office/officeart/2008/layout/LinedList"/>
    <dgm:cxn modelId="{696C9A90-5FD7-41A3-9D72-769BC164D47D}" srcId="{95853026-639E-4498-974D-2CBB6DEB02D9}" destId="{5817DBAA-F5D4-4223-8324-C89088E4C5F4}" srcOrd="0" destOrd="0" parTransId="{813971D6-D1FB-45DD-9D9A-51DBF8C0F2F7}" sibTransId="{2B5A58AD-0F15-485D-B205-B39DAC679F8A}"/>
    <dgm:cxn modelId="{BE684B28-8FAC-4720-BCE9-18F72FD1F8F4}" srcId="{95853026-639E-4498-974D-2CBB6DEB02D9}" destId="{FC40E777-2138-43A9-A2D1-FB956F58DD5F}" srcOrd="2" destOrd="0" parTransId="{E896E4FC-5ACB-4439-AAC8-125787C2FA9D}" sibTransId="{08F2367C-2C1B-484B-BE0C-67CE54575EEB}"/>
    <dgm:cxn modelId="{442F2B64-560C-4F57-A308-2A8B598262D0}" type="presOf" srcId="{1561AC3E-33DA-4908-AB52-3268672BA662}" destId="{A5DC4CBA-8C2B-4D94-ADED-FF0BE9EA05F5}" srcOrd="0" destOrd="0" presId="urn:microsoft.com/office/officeart/2008/layout/LinedList"/>
    <dgm:cxn modelId="{1E45B2CD-2D5B-47DA-8464-3251B44CBCA6}" srcId="{95853026-639E-4498-974D-2CBB6DEB02D9}" destId="{DC8E15EC-DA73-45AA-AB92-C60DBD0A864C}" srcOrd="3" destOrd="0" parTransId="{D68DDB9B-8585-4878-A05B-CD3A2BF9B54F}" sibTransId="{679AF8A8-12E0-4168-8064-76B8478F88C9}"/>
    <dgm:cxn modelId="{C1CD8247-90BA-48E5-8BC8-E77122A4A748}" type="presOf" srcId="{92C26748-FA41-4CBF-8769-1FDC7A011533}" destId="{6D0D4F4E-61E0-4F91-9F84-C98105168129}" srcOrd="0" destOrd="0" presId="urn:microsoft.com/office/officeart/2008/layout/LinedList"/>
    <dgm:cxn modelId="{2E7392BF-C0F9-47D6-A254-2069EBF6475B}" srcId="{95853026-639E-4498-974D-2CBB6DEB02D9}" destId="{07111A48-1F63-4BB8-8343-D71A1AF71D5A}" srcOrd="1" destOrd="0" parTransId="{2F8BE036-FBA8-4757-9FF1-DC152EC4412C}" sibTransId="{28E30825-4ACB-4774-A77C-31C4B5C7B037}"/>
    <dgm:cxn modelId="{DF3E5EEA-E292-4B46-A7DF-4ECC9AD062C4}" type="presOf" srcId="{12985FC4-367B-4463-AF33-99C3DF3182B5}" destId="{7C8E957F-588B-4336-844D-E5F59888DD55}" srcOrd="0" destOrd="0" presId="urn:microsoft.com/office/officeart/2008/layout/LinedList"/>
    <dgm:cxn modelId="{BC90F943-18A6-435E-81D4-48485B42398D}" type="presParOf" srcId="{4EAACC1B-A388-4ABC-8F01-0E78471D73D5}" destId="{D11198EC-BB0E-49B4-84D8-B3B36C0903D7}" srcOrd="0" destOrd="0" presId="urn:microsoft.com/office/officeart/2008/layout/LinedList"/>
    <dgm:cxn modelId="{5730B37C-3D32-42FB-8361-38FD550FBBB8}" type="presParOf" srcId="{4EAACC1B-A388-4ABC-8F01-0E78471D73D5}" destId="{E292A341-0BCB-4145-A72D-F1B2FF2809E0}" srcOrd="1" destOrd="0" presId="urn:microsoft.com/office/officeart/2008/layout/LinedList"/>
    <dgm:cxn modelId="{C69783A1-1940-4058-A040-11C447104970}" type="presParOf" srcId="{E292A341-0BCB-4145-A72D-F1B2FF2809E0}" destId="{3496B665-D697-433B-A383-5571270C0B02}" srcOrd="0" destOrd="0" presId="urn:microsoft.com/office/officeart/2008/layout/LinedList"/>
    <dgm:cxn modelId="{680DAC48-2333-4A2A-ADC4-D2F2E55F04C1}" type="presParOf" srcId="{E292A341-0BCB-4145-A72D-F1B2FF2809E0}" destId="{035296E5-F62F-4E4C-ABC3-D41719F09390}" srcOrd="1" destOrd="0" presId="urn:microsoft.com/office/officeart/2008/layout/LinedList"/>
    <dgm:cxn modelId="{E9D1CB91-8668-491B-A584-33B1B9B46BE4}" type="presParOf" srcId="{035296E5-F62F-4E4C-ABC3-D41719F09390}" destId="{590CC5E4-7B02-4069-A162-38A73AB1DD4A}" srcOrd="0" destOrd="0" presId="urn:microsoft.com/office/officeart/2008/layout/LinedList"/>
    <dgm:cxn modelId="{50AC44FE-0A81-4ECD-938E-3A704B8C998C}" type="presParOf" srcId="{035296E5-F62F-4E4C-ABC3-D41719F09390}" destId="{259C861F-E6EC-4BCC-B4E1-3DCF7C80B72D}" srcOrd="1" destOrd="0" presId="urn:microsoft.com/office/officeart/2008/layout/LinedList"/>
    <dgm:cxn modelId="{0E0A3BD8-28B1-4016-8755-099B34FF23C9}" type="presParOf" srcId="{259C861F-E6EC-4BCC-B4E1-3DCF7C80B72D}" destId="{5A425D05-C853-4EEC-AB74-E4828228B88F}" srcOrd="0" destOrd="0" presId="urn:microsoft.com/office/officeart/2008/layout/LinedList"/>
    <dgm:cxn modelId="{A3AAB425-ACF1-4A38-AE43-557823DF9B60}" type="presParOf" srcId="{259C861F-E6EC-4BCC-B4E1-3DCF7C80B72D}" destId="{19E52DC3-EC30-46FA-8AF5-CE97E01AA99D}" srcOrd="1" destOrd="0" presId="urn:microsoft.com/office/officeart/2008/layout/LinedList"/>
    <dgm:cxn modelId="{C1947B1B-BC51-40F4-886B-77382E5824B6}" type="presParOf" srcId="{259C861F-E6EC-4BCC-B4E1-3DCF7C80B72D}" destId="{99F35561-A9F2-48EC-9A82-44FB7C1541AD}" srcOrd="2" destOrd="0" presId="urn:microsoft.com/office/officeart/2008/layout/LinedList"/>
    <dgm:cxn modelId="{3F4AD9FB-2278-4979-9DD7-7D60B20971B4}" type="presParOf" srcId="{99F35561-A9F2-48EC-9A82-44FB7C1541AD}" destId="{17714E14-7BEF-4D13-9C06-9CC735567AC4}" srcOrd="0" destOrd="0" presId="urn:microsoft.com/office/officeart/2008/layout/LinedList"/>
    <dgm:cxn modelId="{9BDAD779-91A7-4509-A7F1-57549C93FDF2}" type="presParOf" srcId="{17714E14-7BEF-4D13-9C06-9CC735567AC4}" destId="{4F24EA58-1D64-4933-B641-D43F05649BB8}" srcOrd="0" destOrd="0" presId="urn:microsoft.com/office/officeart/2008/layout/LinedList"/>
    <dgm:cxn modelId="{B7F041F8-2C52-4E9C-8D8A-9F105B6A5E7F}" type="presParOf" srcId="{17714E14-7BEF-4D13-9C06-9CC735567AC4}" destId="{0C2E15EC-49E4-4AEC-93B9-4CC17874C9CF}" srcOrd="1" destOrd="0" presId="urn:microsoft.com/office/officeart/2008/layout/LinedList"/>
    <dgm:cxn modelId="{99D99115-9979-4A8A-997B-7CD3E1551DBE}" type="presParOf" srcId="{17714E14-7BEF-4D13-9C06-9CC735567AC4}" destId="{A30CF115-6C05-4B1A-9BA1-9827B86A347D}" srcOrd="2" destOrd="0" presId="urn:microsoft.com/office/officeart/2008/layout/LinedList"/>
    <dgm:cxn modelId="{87089F3A-E58C-454B-84B6-A51036785443}" type="presParOf" srcId="{035296E5-F62F-4E4C-ABC3-D41719F09390}" destId="{4F6B9B30-7837-47C5-AE04-0B26A430D4C4}" srcOrd="2" destOrd="0" presId="urn:microsoft.com/office/officeart/2008/layout/LinedList"/>
    <dgm:cxn modelId="{B9BB5A5B-5636-47AD-808F-3544FE80DCFD}" type="presParOf" srcId="{035296E5-F62F-4E4C-ABC3-D41719F09390}" destId="{1821827E-0B8F-4521-AB67-D029CA36482F}" srcOrd="3" destOrd="0" presId="urn:microsoft.com/office/officeart/2008/layout/LinedList"/>
    <dgm:cxn modelId="{ABBA9457-5897-4506-B097-76735FD43C79}" type="presParOf" srcId="{035296E5-F62F-4E4C-ABC3-D41719F09390}" destId="{B1D3DCD7-3ACA-43DD-B081-3563A2572B6B}" srcOrd="4" destOrd="0" presId="urn:microsoft.com/office/officeart/2008/layout/LinedList"/>
    <dgm:cxn modelId="{E9EB2181-6464-4F94-9655-F4284D75375B}" type="presParOf" srcId="{B1D3DCD7-3ACA-43DD-B081-3563A2572B6B}" destId="{D12697E8-6786-4DC6-9EF8-2BF347B4CCA3}" srcOrd="0" destOrd="0" presId="urn:microsoft.com/office/officeart/2008/layout/LinedList"/>
    <dgm:cxn modelId="{0D758B0A-8CB2-471B-BE97-274F874922FF}" type="presParOf" srcId="{B1D3DCD7-3ACA-43DD-B081-3563A2572B6B}" destId="{1E167CB3-60F5-4F3C-8B61-979BC0BD5446}" srcOrd="1" destOrd="0" presId="urn:microsoft.com/office/officeart/2008/layout/LinedList"/>
    <dgm:cxn modelId="{A84C2420-CAE0-4C44-8F23-59AC63A8D15B}" type="presParOf" srcId="{B1D3DCD7-3ACA-43DD-B081-3563A2572B6B}" destId="{F7EFF059-33B4-47AC-9749-DEDC11444348}" srcOrd="2" destOrd="0" presId="urn:microsoft.com/office/officeart/2008/layout/LinedList"/>
    <dgm:cxn modelId="{71B17B9B-1BDD-4A93-9DAC-C25BB4A87960}" type="presParOf" srcId="{F7EFF059-33B4-47AC-9749-DEDC11444348}" destId="{830D0ACE-EE8E-40F1-ADE7-6378ABFF6637}" srcOrd="0" destOrd="0" presId="urn:microsoft.com/office/officeart/2008/layout/LinedList"/>
    <dgm:cxn modelId="{F2EB50B4-F70E-4D05-8DBB-7F2404837837}" type="presParOf" srcId="{830D0ACE-EE8E-40F1-ADE7-6378ABFF6637}" destId="{1CAD6266-66CC-42E4-B95A-67B00E021AB0}" srcOrd="0" destOrd="0" presId="urn:microsoft.com/office/officeart/2008/layout/LinedList"/>
    <dgm:cxn modelId="{38AF372A-BD4F-4397-98E0-943C8773B734}" type="presParOf" srcId="{830D0ACE-EE8E-40F1-ADE7-6378ABFF6637}" destId="{A5DC4CBA-8C2B-4D94-ADED-FF0BE9EA05F5}" srcOrd="1" destOrd="0" presId="urn:microsoft.com/office/officeart/2008/layout/LinedList"/>
    <dgm:cxn modelId="{EA31B61D-830C-4A67-83FE-B93678813E6E}" type="presParOf" srcId="{830D0ACE-EE8E-40F1-ADE7-6378ABFF6637}" destId="{152921F7-4D12-4B3F-BD2A-0DB5D96315B5}" srcOrd="2" destOrd="0" presId="urn:microsoft.com/office/officeart/2008/layout/LinedList"/>
    <dgm:cxn modelId="{AF21F11F-B0F6-4484-8CDD-F37D38DFB73B}" type="presParOf" srcId="{035296E5-F62F-4E4C-ABC3-D41719F09390}" destId="{4468D8E1-A793-462B-9102-D5D35F7E7F6D}" srcOrd="5" destOrd="0" presId="urn:microsoft.com/office/officeart/2008/layout/LinedList"/>
    <dgm:cxn modelId="{810FCD2F-4A63-4758-BBF4-5DDE947A10B8}" type="presParOf" srcId="{035296E5-F62F-4E4C-ABC3-D41719F09390}" destId="{7C619846-05E4-4746-8AA6-FED6B4B6A10C}" srcOrd="6" destOrd="0" presId="urn:microsoft.com/office/officeart/2008/layout/LinedList"/>
    <dgm:cxn modelId="{94F8D520-7AA7-46AC-A4F4-6CA087395F35}" type="presParOf" srcId="{035296E5-F62F-4E4C-ABC3-D41719F09390}" destId="{F56C5B7E-7DC5-4823-9728-7D3A513D46D9}" srcOrd="7" destOrd="0" presId="urn:microsoft.com/office/officeart/2008/layout/LinedList"/>
    <dgm:cxn modelId="{C5340374-7FD3-4F4B-9ECF-F3A902FD0F50}" type="presParOf" srcId="{F56C5B7E-7DC5-4823-9728-7D3A513D46D9}" destId="{9F498298-3B92-4D9A-8F45-0689D18B1DE9}" srcOrd="0" destOrd="0" presId="urn:microsoft.com/office/officeart/2008/layout/LinedList"/>
    <dgm:cxn modelId="{EC746C1E-AA73-427C-988D-F75E02FE7547}" type="presParOf" srcId="{F56C5B7E-7DC5-4823-9728-7D3A513D46D9}" destId="{59A2D260-9DEF-47A6-8ED2-3E75676B929A}" srcOrd="1" destOrd="0" presId="urn:microsoft.com/office/officeart/2008/layout/LinedList"/>
    <dgm:cxn modelId="{3D3F97B0-DE8C-47DD-A1FF-B05607EEA78B}" type="presParOf" srcId="{F56C5B7E-7DC5-4823-9728-7D3A513D46D9}" destId="{A68EB41F-C4B6-4B56-8463-B528BA9BFD9B}" srcOrd="2" destOrd="0" presId="urn:microsoft.com/office/officeart/2008/layout/LinedList"/>
    <dgm:cxn modelId="{BF6C4062-C0FE-4742-A5A9-1D0D599FA6D9}" type="presParOf" srcId="{A68EB41F-C4B6-4B56-8463-B528BA9BFD9B}" destId="{13416BFF-A5E3-4920-9AE6-E2F223419C07}" srcOrd="0" destOrd="0" presId="urn:microsoft.com/office/officeart/2008/layout/LinedList"/>
    <dgm:cxn modelId="{7AA2BCDD-C294-4B60-8934-6708922BBFCB}" type="presParOf" srcId="{13416BFF-A5E3-4920-9AE6-E2F223419C07}" destId="{BB1C6B3E-ED07-46D9-85FB-5DF3BFEA7A5F}" srcOrd="0" destOrd="0" presId="urn:microsoft.com/office/officeart/2008/layout/LinedList"/>
    <dgm:cxn modelId="{7F621B8B-904D-4141-AAAB-773C3644A32D}" type="presParOf" srcId="{13416BFF-A5E3-4920-9AE6-E2F223419C07}" destId="{7C8E957F-588B-4336-844D-E5F59888DD55}" srcOrd="1" destOrd="0" presId="urn:microsoft.com/office/officeart/2008/layout/LinedList"/>
    <dgm:cxn modelId="{3DCF7CEB-E1E9-4FA9-BA90-E0673A6F590C}" type="presParOf" srcId="{13416BFF-A5E3-4920-9AE6-E2F223419C07}" destId="{97F091FC-CC9A-4E74-938B-2B959528A14E}" srcOrd="2" destOrd="0" presId="urn:microsoft.com/office/officeart/2008/layout/LinedList"/>
    <dgm:cxn modelId="{A5EC8A64-1599-48A4-A29F-C6DB30FE4FEC}" type="presParOf" srcId="{035296E5-F62F-4E4C-ABC3-D41719F09390}" destId="{A8EC4F2E-0F1E-44D4-B1C5-BA746EDC0854}" srcOrd="8" destOrd="0" presId="urn:microsoft.com/office/officeart/2008/layout/LinedList"/>
    <dgm:cxn modelId="{41882E7F-3CB4-484B-B188-7FB83D906E6E}" type="presParOf" srcId="{035296E5-F62F-4E4C-ABC3-D41719F09390}" destId="{2F8C7F40-B4A0-495D-B253-7BE06F70DD91}" srcOrd="9" destOrd="0" presId="urn:microsoft.com/office/officeart/2008/layout/LinedList"/>
    <dgm:cxn modelId="{11955AB8-E949-4BA6-AEF6-018E306C1C47}" type="presParOf" srcId="{035296E5-F62F-4E4C-ABC3-D41719F09390}" destId="{2ADABF75-D4B3-4D4C-85AF-5B5187827EB7}" srcOrd="10" destOrd="0" presId="urn:microsoft.com/office/officeart/2008/layout/LinedList"/>
    <dgm:cxn modelId="{10091197-A639-4126-B671-30F4610D7D49}" type="presParOf" srcId="{2ADABF75-D4B3-4D4C-85AF-5B5187827EB7}" destId="{FEB588F8-BC39-4866-ABD2-71DD22F6081C}" srcOrd="0" destOrd="0" presId="urn:microsoft.com/office/officeart/2008/layout/LinedList"/>
    <dgm:cxn modelId="{45B77BB9-2796-417B-AB0C-19E8EDCBAD7B}" type="presParOf" srcId="{2ADABF75-D4B3-4D4C-85AF-5B5187827EB7}" destId="{7E7B44B3-6280-4B9F-9DA8-FE5C5473E5B1}" srcOrd="1" destOrd="0" presId="urn:microsoft.com/office/officeart/2008/layout/LinedList"/>
    <dgm:cxn modelId="{87249F56-8CDF-4EDA-B7F5-4EAFF7D5F6F2}" type="presParOf" srcId="{2ADABF75-D4B3-4D4C-85AF-5B5187827EB7}" destId="{EAD0A359-07BA-4068-AF1E-9CF90B35FDB7}" srcOrd="2" destOrd="0" presId="urn:microsoft.com/office/officeart/2008/layout/LinedList"/>
    <dgm:cxn modelId="{FD7C5D89-B6D7-4E4B-B7B2-A40241CE6522}" type="presParOf" srcId="{EAD0A359-07BA-4068-AF1E-9CF90B35FDB7}" destId="{8C2535C3-C543-4F24-B4D7-42CCC92D21B8}" srcOrd="0" destOrd="0" presId="urn:microsoft.com/office/officeart/2008/layout/LinedList"/>
    <dgm:cxn modelId="{4B5E5101-51A4-4585-A313-A352B39BC928}" type="presParOf" srcId="{8C2535C3-C543-4F24-B4D7-42CCC92D21B8}" destId="{53B4B318-4597-41DD-884B-61980CC0E6AE}" srcOrd="0" destOrd="0" presId="urn:microsoft.com/office/officeart/2008/layout/LinedList"/>
    <dgm:cxn modelId="{82F8B7FA-7322-4E21-9CEC-80E4FAF425C7}" type="presParOf" srcId="{8C2535C3-C543-4F24-B4D7-42CCC92D21B8}" destId="{6D0D4F4E-61E0-4F91-9F84-C98105168129}" srcOrd="1" destOrd="0" presId="urn:microsoft.com/office/officeart/2008/layout/LinedList"/>
    <dgm:cxn modelId="{DABC0C9E-FCCA-4213-8E31-9F39589C6E01}" type="presParOf" srcId="{8C2535C3-C543-4F24-B4D7-42CCC92D21B8}" destId="{06A571AE-DBB0-4E7C-88F5-23D80530E910}" srcOrd="2" destOrd="0" presId="urn:microsoft.com/office/officeart/2008/layout/LinedList"/>
    <dgm:cxn modelId="{BB9C2FE3-7AB8-4C09-8D7C-8F2E3B19EEEC}" type="presParOf" srcId="{035296E5-F62F-4E4C-ABC3-D41719F09390}" destId="{07851FA7-E362-4D8A-8DE3-09792666AC7B}" srcOrd="11" destOrd="0" presId="urn:microsoft.com/office/officeart/2008/layout/LinedList"/>
    <dgm:cxn modelId="{1E21C9E1-9F31-4D3C-95B1-81CAC8A1D7C3}" type="presParOf" srcId="{035296E5-F62F-4E4C-ABC3-D41719F09390}" destId="{51569A95-1DB8-4681-8816-200D4BCB1F57}"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198EC-BB0E-49B4-84D8-B3B36C0903D7}">
      <dsp:nvSpPr>
        <dsp:cNvPr id="0" name=""/>
        <dsp:cNvSpPr/>
      </dsp:nvSpPr>
      <dsp:spPr>
        <a:xfrm>
          <a:off x="0" y="0"/>
          <a:ext cx="1003744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96B665-D697-433B-A383-5571270C0B02}">
      <dsp:nvSpPr>
        <dsp:cNvPr id="0" name=""/>
        <dsp:cNvSpPr/>
      </dsp:nvSpPr>
      <dsp:spPr>
        <a:xfrm>
          <a:off x="0" y="0"/>
          <a:ext cx="2007489" cy="343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rtl="0">
            <a:lnSpc>
              <a:spcPct val="90000"/>
            </a:lnSpc>
            <a:spcBef>
              <a:spcPct val="0"/>
            </a:spcBef>
            <a:spcAft>
              <a:spcPct val="35000"/>
            </a:spcAft>
          </a:pPr>
          <a:r>
            <a:rPr lang="tr-TR" sz="2900" kern="1200" dirty="0" smtClean="0"/>
            <a:t>Bir Kuramın İnsan Anlayışının Altında Yatan Temel Varsayımlar</a:t>
          </a:r>
          <a:endParaRPr lang="tr-TR" sz="2900" kern="1200" dirty="0"/>
        </a:p>
      </dsp:txBody>
      <dsp:txXfrm>
        <a:off x="0" y="0"/>
        <a:ext cx="2007489" cy="3439403"/>
      </dsp:txXfrm>
    </dsp:sp>
    <dsp:sp modelId="{19E52DC3-EC30-46FA-8AF5-CE97E01AA99D}">
      <dsp:nvSpPr>
        <dsp:cNvPr id="0" name=""/>
        <dsp:cNvSpPr/>
      </dsp:nvSpPr>
      <dsp:spPr>
        <a:xfrm>
          <a:off x="2158050" y="40431"/>
          <a:ext cx="3864416" cy="80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tr-TR" sz="2200" kern="1200" dirty="0" smtClean="0"/>
            <a:t>İnsan iradesi özgürdür</a:t>
          </a:r>
          <a:endParaRPr lang="tr-TR" sz="2200" kern="1200" dirty="0"/>
        </a:p>
      </dsp:txBody>
      <dsp:txXfrm>
        <a:off x="2158050" y="40431"/>
        <a:ext cx="3864416" cy="808629"/>
      </dsp:txXfrm>
    </dsp:sp>
    <dsp:sp modelId="{0C2E15EC-49E4-4AEC-93B9-4CC17874C9CF}">
      <dsp:nvSpPr>
        <dsp:cNvPr id="0" name=""/>
        <dsp:cNvSpPr/>
      </dsp:nvSpPr>
      <dsp:spPr>
        <a:xfrm>
          <a:off x="6173028" y="40431"/>
          <a:ext cx="3864416" cy="80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tr-TR" sz="2000" kern="1200" dirty="0" smtClean="0"/>
            <a:t>İnsan bir neden sonuç zincirinin mahkumudur (determinizm)</a:t>
          </a:r>
          <a:endParaRPr lang="tr-TR" sz="2000" kern="1200" dirty="0"/>
        </a:p>
      </dsp:txBody>
      <dsp:txXfrm>
        <a:off x="6173028" y="40431"/>
        <a:ext cx="3864416" cy="808629"/>
      </dsp:txXfrm>
    </dsp:sp>
    <dsp:sp modelId="{4F6B9B30-7837-47C5-AE04-0B26A430D4C4}">
      <dsp:nvSpPr>
        <dsp:cNvPr id="0" name=""/>
        <dsp:cNvSpPr/>
      </dsp:nvSpPr>
      <dsp:spPr>
        <a:xfrm>
          <a:off x="2007489" y="849060"/>
          <a:ext cx="802995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167CB3-60F5-4F3C-8B61-979BC0BD5446}">
      <dsp:nvSpPr>
        <dsp:cNvPr id="0" name=""/>
        <dsp:cNvSpPr/>
      </dsp:nvSpPr>
      <dsp:spPr>
        <a:xfrm>
          <a:off x="2158050" y="889492"/>
          <a:ext cx="3864416" cy="80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tr-TR" sz="2200" kern="1200" dirty="0" smtClean="0"/>
            <a:t>İnsan emsalsizdir, biriciktir</a:t>
          </a:r>
          <a:endParaRPr lang="tr-TR" sz="2200" kern="1200" dirty="0"/>
        </a:p>
      </dsp:txBody>
      <dsp:txXfrm>
        <a:off x="2158050" y="889492"/>
        <a:ext cx="3864416" cy="808629"/>
      </dsp:txXfrm>
    </dsp:sp>
    <dsp:sp modelId="{A5DC4CBA-8C2B-4D94-ADED-FF0BE9EA05F5}">
      <dsp:nvSpPr>
        <dsp:cNvPr id="0" name=""/>
        <dsp:cNvSpPr/>
      </dsp:nvSpPr>
      <dsp:spPr>
        <a:xfrm>
          <a:off x="6173028" y="889492"/>
          <a:ext cx="3864416" cy="80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tr-TR" sz="2000" kern="1200" smtClean="0"/>
            <a:t>İnsan evrensel olarak temelde aynı ilkelerle işleyen özelliklere sahiptir</a:t>
          </a:r>
          <a:endParaRPr lang="tr-TR" sz="2000" kern="1200"/>
        </a:p>
      </dsp:txBody>
      <dsp:txXfrm>
        <a:off x="6173028" y="889492"/>
        <a:ext cx="3864416" cy="808629"/>
      </dsp:txXfrm>
    </dsp:sp>
    <dsp:sp modelId="{4468D8E1-A793-462B-9102-D5D35F7E7F6D}">
      <dsp:nvSpPr>
        <dsp:cNvPr id="0" name=""/>
        <dsp:cNvSpPr/>
      </dsp:nvSpPr>
      <dsp:spPr>
        <a:xfrm>
          <a:off x="2007489" y="1698121"/>
          <a:ext cx="802995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A2D260-9DEF-47A6-8ED2-3E75676B929A}">
      <dsp:nvSpPr>
        <dsp:cNvPr id="0" name=""/>
        <dsp:cNvSpPr/>
      </dsp:nvSpPr>
      <dsp:spPr>
        <a:xfrm>
          <a:off x="2158050" y="1738552"/>
          <a:ext cx="3864416" cy="80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tr-TR" sz="2200" kern="1200" smtClean="0"/>
            <a:t>İnsan davranışının insiyatifini elinde tutar, tepkisel değildir</a:t>
          </a:r>
          <a:endParaRPr lang="tr-TR" sz="2200" kern="1200"/>
        </a:p>
      </dsp:txBody>
      <dsp:txXfrm>
        <a:off x="2158050" y="1738552"/>
        <a:ext cx="3864416" cy="808629"/>
      </dsp:txXfrm>
    </dsp:sp>
    <dsp:sp modelId="{7C8E957F-588B-4336-844D-E5F59888DD55}">
      <dsp:nvSpPr>
        <dsp:cNvPr id="0" name=""/>
        <dsp:cNvSpPr/>
      </dsp:nvSpPr>
      <dsp:spPr>
        <a:xfrm>
          <a:off x="6173028" y="1738552"/>
          <a:ext cx="3864416" cy="80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tr-TR" sz="2000" kern="1200" smtClean="0"/>
            <a:t>İnsiyatif kendi elinde değildir, sadece uyaranlara tepki verir</a:t>
          </a:r>
          <a:endParaRPr lang="tr-TR" sz="2000" kern="1200"/>
        </a:p>
      </dsp:txBody>
      <dsp:txXfrm>
        <a:off x="6173028" y="1738552"/>
        <a:ext cx="3864416" cy="808629"/>
      </dsp:txXfrm>
    </dsp:sp>
    <dsp:sp modelId="{A8EC4F2E-0F1E-44D4-B1C5-BA746EDC0854}">
      <dsp:nvSpPr>
        <dsp:cNvPr id="0" name=""/>
        <dsp:cNvSpPr/>
      </dsp:nvSpPr>
      <dsp:spPr>
        <a:xfrm>
          <a:off x="2007489" y="2547181"/>
          <a:ext cx="802995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7B44B3-6280-4B9F-9DA8-FE5C5473E5B1}">
      <dsp:nvSpPr>
        <dsp:cNvPr id="0" name=""/>
        <dsp:cNvSpPr/>
      </dsp:nvSpPr>
      <dsp:spPr>
        <a:xfrm>
          <a:off x="2158050" y="2587613"/>
          <a:ext cx="3864416" cy="80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tr-TR" sz="2200" kern="1200" smtClean="0"/>
            <a:t>İnsan olumlu bir varlıktır</a:t>
          </a:r>
          <a:endParaRPr lang="tr-TR" sz="2200" kern="1200"/>
        </a:p>
      </dsp:txBody>
      <dsp:txXfrm>
        <a:off x="2158050" y="2587613"/>
        <a:ext cx="3864416" cy="808629"/>
      </dsp:txXfrm>
    </dsp:sp>
    <dsp:sp modelId="{6D0D4F4E-61E0-4F91-9F84-C98105168129}">
      <dsp:nvSpPr>
        <dsp:cNvPr id="0" name=""/>
        <dsp:cNvSpPr/>
      </dsp:nvSpPr>
      <dsp:spPr>
        <a:xfrm>
          <a:off x="6173028" y="2587613"/>
          <a:ext cx="3864416" cy="80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tr-TR" sz="2000" kern="1200" dirty="0" smtClean="0"/>
            <a:t>İnsan olumsuz ve yıkıcı bir varlıktır</a:t>
          </a:r>
          <a:endParaRPr lang="tr-TR" sz="2000" kern="1200" dirty="0"/>
        </a:p>
      </dsp:txBody>
      <dsp:txXfrm>
        <a:off x="6173028" y="2587613"/>
        <a:ext cx="3864416" cy="808629"/>
      </dsp:txXfrm>
    </dsp:sp>
    <dsp:sp modelId="{07851FA7-E362-4D8A-8DE3-09792666AC7B}">
      <dsp:nvSpPr>
        <dsp:cNvPr id="0" name=""/>
        <dsp:cNvSpPr/>
      </dsp:nvSpPr>
      <dsp:spPr>
        <a:xfrm>
          <a:off x="2007489" y="3396242"/>
          <a:ext cx="802995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1" i="0">
                <a:solidFill>
                  <a:srgbClr val="FF00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917244" y="1504010"/>
            <a:ext cx="5100955" cy="3684904"/>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391917" y="725881"/>
            <a:ext cx="7408164" cy="574675"/>
          </a:xfrm>
          <a:prstGeom prst="rect">
            <a:avLst/>
          </a:prstGeom>
        </p:spPr>
        <p:txBody>
          <a:bodyPr wrap="square" lIns="0" tIns="0" rIns="0" bIns="0">
            <a:spAutoFit/>
          </a:bodyPr>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917244" y="1715515"/>
            <a:ext cx="10357510" cy="2221229"/>
          </a:xfrm>
          <a:prstGeom prst="rect">
            <a:avLst/>
          </a:prstGeom>
        </p:spPr>
        <p:txBody>
          <a:bodyPr wrap="square" lIns="0" tIns="0" rIns="0" bIns="0">
            <a:spAutoFit/>
          </a:bodyPr>
          <a:lstStyle>
            <a:lvl1pPr>
              <a:defRPr sz="2400" b="1" i="0">
                <a:solidFill>
                  <a:srgbClr val="FF0000"/>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3/15/2024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1676400"/>
            <a:ext cx="9448800" cy="566822"/>
          </a:xfrm>
          <a:prstGeom prst="rect">
            <a:avLst/>
          </a:prstGeom>
        </p:spPr>
        <p:txBody>
          <a:bodyPr vert="horz" wrap="square" lIns="0" tIns="12700" rIns="0" bIns="0" rtlCol="0">
            <a:spAutoFit/>
          </a:bodyPr>
          <a:lstStyle/>
          <a:p>
            <a:pPr marL="12700">
              <a:lnSpc>
                <a:spcPct val="100000"/>
              </a:lnSpc>
              <a:spcBef>
                <a:spcPts val="100"/>
              </a:spcBef>
            </a:pPr>
            <a:r>
              <a:rPr lang="tr-TR" i="0" spc="-5" dirty="0" smtClean="0">
                <a:latin typeface="Times New Roman"/>
                <a:cs typeface="Times New Roman"/>
              </a:rPr>
              <a:t>KİŞİLİK</a:t>
            </a:r>
            <a:r>
              <a:rPr i="0" spc="-5" dirty="0" smtClean="0">
                <a:latin typeface="Times New Roman"/>
                <a:cs typeface="Times New Roman"/>
              </a:rPr>
              <a:t>:</a:t>
            </a:r>
            <a:r>
              <a:rPr i="0" spc="-95" dirty="0" smtClean="0">
                <a:latin typeface="Times New Roman"/>
                <a:cs typeface="Times New Roman"/>
              </a:rPr>
              <a:t> </a:t>
            </a:r>
            <a:r>
              <a:rPr i="0" spc="-60" dirty="0">
                <a:latin typeface="Times New Roman"/>
                <a:cs typeface="Times New Roman"/>
              </a:rPr>
              <a:t>Tanımı</a:t>
            </a:r>
            <a:r>
              <a:rPr i="0" spc="-5" dirty="0">
                <a:latin typeface="Times New Roman"/>
                <a:cs typeface="Times New Roman"/>
              </a:rPr>
              <a:t> </a:t>
            </a:r>
            <a:r>
              <a:rPr i="0" dirty="0">
                <a:latin typeface="Times New Roman"/>
                <a:cs typeface="Times New Roman"/>
              </a:rPr>
              <a:t>ve kişiliği etkileyen</a:t>
            </a:r>
            <a:r>
              <a:rPr i="0" spc="-60" dirty="0">
                <a:latin typeface="Times New Roman"/>
                <a:cs typeface="Times New Roman"/>
              </a:rPr>
              <a:t> </a:t>
            </a:r>
            <a:r>
              <a:rPr i="0" dirty="0">
                <a:latin typeface="Times New Roman"/>
                <a:cs typeface="Times New Roman"/>
              </a:rPr>
              <a:t>etmenler</a:t>
            </a:r>
          </a:p>
        </p:txBody>
      </p:sp>
      <p:sp>
        <p:nvSpPr>
          <p:cNvPr id="3" name="object 3"/>
          <p:cNvSpPr txBox="1"/>
          <p:nvPr/>
        </p:nvSpPr>
        <p:spPr>
          <a:xfrm>
            <a:off x="1652777" y="2711958"/>
            <a:ext cx="8889365" cy="505267"/>
          </a:xfrm>
          <a:prstGeom prst="rect">
            <a:avLst/>
          </a:prstGeom>
        </p:spPr>
        <p:txBody>
          <a:bodyPr vert="horz" wrap="square" lIns="0" tIns="12700" rIns="0" bIns="0" rtlCol="0">
            <a:spAutoFit/>
          </a:bodyPr>
          <a:lstStyle/>
          <a:p>
            <a:pPr algn="ctr">
              <a:lnSpc>
                <a:spcPct val="100000"/>
              </a:lnSpc>
              <a:spcBef>
                <a:spcPts val="100"/>
              </a:spcBef>
            </a:pPr>
            <a:r>
              <a:rPr sz="3200" b="1" spc="-10" dirty="0">
                <a:solidFill>
                  <a:srgbClr val="FF0000"/>
                </a:solidFill>
                <a:latin typeface="Times New Roman"/>
                <a:cs typeface="Times New Roman"/>
              </a:rPr>
              <a:t>İnsan</a:t>
            </a:r>
            <a:r>
              <a:rPr sz="3200" b="1" spc="15" dirty="0">
                <a:solidFill>
                  <a:srgbClr val="FF0000"/>
                </a:solidFill>
                <a:latin typeface="Times New Roman"/>
                <a:cs typeface="Times New Roman"/>
              </a:rPr>
              <a:t> </a:t>
            </a:r>
            <a:r>
              <a:rPr sz="3200" b="1" spc="-5" dirty="0" err="1">
                <a:solidFill>
                  <a:srgbClr val="FF0000"/>
                </a:solidFill>
                <a:latin typeface="Times New Roman"/>
                <a:cs typeface="Times New Roman"/>
              </a:rPr>
              <a:t>kişiliğini</a:t>
            </a:r>
            <a:r>
              <a:rPr sz="3200" b="1" spc="-40" dirty="0">
                <a:solidFill>
                  <a:srgbClr val="FF0000"/>
                </a:solidFill>
                <a:latin typeface="Times New Roman"/>
                <a:cs typeface="Times New Roman"/>
              </a:rPr>
              <a:t> </a:t>
            </a:r>
            <a:r>
              <a:rPr sz="3200" b="1" dirty="0" err="1" smtClean="0">
                <a:solidFill>
                  <a:srgbClr val="FF0000"/>
                </a:solidFill>
                <a:latin typeface="Times New Roman"/>
                <a:cs typeface="Times New Roman"/>
              </a:rPr>
              <a:t>anlama</a:t>
            </a:r>
            <a:r>
              <a:rPr lang="tr-TR" sz="3200" b="1" dirty="0" smtClean="0">
                <a:solidFill>
                  <a:srgbClr val="FF0000"/>
                </a:solidFill>
                <a:latin typeface="Times New Roman"/>
                <a:cs typeface="Times New Roman"/>
              </a:rPr>
              <a:t>k</a:t>
            </a:r>
            <a:endParaRPr sz="3200" dirty="0">
              <a:latin typeface="Times New Roman"/>
              <a:cs typeface="Times New Roman"/>
            </a:endParaRPr>
          </a:p>
        </p:txBody>
      </p:sp>
      <p:sp>
        <p:nvSpPr>
          <p:cNvPr id="5" name="Dikdörtgen 4"/>
          <p:cNvSpPr/>
          <p:nvPr/>
        </p:nvSpPr>
        <p:spPr>
          <a:xfrm>
            <a:off x="8305800" y="5867400"/>
            <a:ext cx="3607942" cy="400110"/>
          </a:xfrm>
          <a:prstGeom prst="rect">
            <a:avLst/>
          </a:prstGeom>
        </p:spPr>
        <p:txBody>
          <a:bodyPr wrap="square">
            <a:spAutoFit/>
          </a:bodyPr>
          <a:lstStyle/>
          <a:p>
            <a:pPr marL="12700">
              <a:lnSpc>
                <a:spcPct val="100000"/>
              </a:lnSpc>
              <a:spcBef>
                <a:spcPts val="100"/>
              </a:spcBef>
            </a:pPr>
            <a:r>
              <a:rPr lang="tr-TR" sz="2000" spc="-55" dirty="0" err="1">
                <a:latin typeface="Times New Roman"/>
                <a:cs typeface="Times New Roman"/>
              </a:rPr>
              <a:t>Öğr</a:t>
            </a:r>
            <a:r>
              <a:rPr lang="tr-TR" sz="2000" spc="-55" dirty="0" smtClean="0">
                <a:latin typeface="Times New Roman"/>
                <a:cs typeface="Times New Roman"/>
              </a:rPr>
              <a:t>. Gör. </a:t>
            </a:r>
            <a:r>
              <a:rPr lang="tr-TR" sz="2000" spc="-55" dirty="0" err="1" smtClean="0">
                <a:latin typeface="Times New Roman"/>
                <a:cs typeface="Times New Roman"/>
              </a:rPr>
              <a:t>Dr.Emre</a:t>
            </a:r>
            <a:r>
              <a:rPr lang="tr-TR" sz="2000" spc="-55" dirty="0" smtClean="0">
                <a:latin typeface="Times New Roman"/>
                <a:cs typeface="Times New Roman"/>
              </a:rPr>
              <a:t> </a:t>
            </a:r>
            <a:r>
              <a:rPr lang="tr-TR" sz="2000" spc="-55" dirty="0">
                <a:latin typeface="Times New Roman"/>
                <a:cs typeface="Times New Roman"/>
              </a:rPr>
              <a:t>ÖZDEMİR</a:t>
            </a:r>
            <a:endParaRPr lang="tr-TR" sz="20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spc="-5" dirty="0"/>
              <a:t>Ortak</a:t>
            </a:r>
            <a:r>
              <a:rPr spc="-15" dirty="0"/>
              <a:t> </a:t>
            </a:r>
            <a:r>
              <a:rPr dirty="0"/>
              <a:t>kişilik</a:t>
            </a:r>
            <a:r>
              <a:rPr spc="-55" dirty="0"/>
              <a:t> </a:t>
            </a:r>
            <a:r>
              <a:rPr dirty="0"/>
              <a:t>tanımlarının</a:t>
            </a:r>
            <a:r>
              <a:rPr spc="-40" dirty="0"/>
              <a:t> </a:t>
            </a:r>
            <a:r>
              <a:rPr dirty="0"/>
              <a:t>bileşenleri…</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b="0" spc="-20" dirty="0">
                <a:solidFill>
                  <a:srgbClr val="4471C4"/>
                </a:solidFill>
                <a:latin typeface="Times New Roman"/>
                <a:cs typeface="Times New Roman"/>
              </a:rPr>
              <a:t>Bireyi</a:t>
            </a:r>
            <a:r>
              <a:rPr b="0" spc="65" dirty="0">
                <a:solidFill>
                  <a:srgbClr val="4471C4"/>
                </a:solidFill>
                <a:latin typeface="Times New Roman"/>
                <a:cs typeface="Times New Roman"/>
              </a:rPr>
              <a:t> </a:t>
            </a:r>
            <a:r>
              <a:rPr b="0" spc="-5" dirty="0">
                <a:solidFill>
                  <a:srgbClr val="4471C4"/>
                </a:solidFill>
                <a:latin typeface="Times New Roman"/>
                <a:cs typeface="Times New Roman"/>
              </a:rPr>
              <a:t>diğerlerinden</a:t>
            </a:r>
            <a:r>
              <a:rPr b="0" spc="40" dirty="0">
                <a:solidFill>
                  <a:srgbClr val="4471C4"/>
                </a:solidFill>
                <a:latin typeface="Times New Roman"/>
                <a:cs typeface="Times New Roman"/>
              </a:rPr>
              <a:t> </a:t>
            </a:r>
            <a:r>
              <a:rPr b="0" spc="-15" dirty="0">
                <a:solidFill>
                  <a:srgbClr val="4471C4"/>
                </a:solidFill>
                <a:latin typeface="Times New Roman"/>
                <a:cs typeface="Times New Roman"/>
              </a:rPr>
              <a:t>ayıran,</a:t>
            </a:r>
            <a:r>
              <a:rPr b="0" spc="60" dirty="0">
                <a:solidFill>
                  <a:srgbClr val="4471C4"/>
                </a:solidFill>
                <a:latin typeface="Times New Roman"/>
                <a:cs typeface="Times New Roman"/>
              </a:rPr>
              <a:t> </a:t>
            </a:r>
            <a:r>
              <a:rPr b="0" dirty="0">
                <a:solidFill>
                  <a:srgbClr val="4471C4"/>
                </a:solidFill>
                <a:latin typeface="Times New Roman"/>
                <a:cs typeface="Times New Roman"/>
              </a:rPr>
              <a:t>ona </a:t>
            </a:r>
            <a:r>
              <a:rPr b="0" spc="-5" dirty="0">
                <a:solidFill>
                  <a:srgbClr val="4471C4"/>
                </a:solidFill>
                <a:latin typeface="Times New Roman"/>
                <a:cs typeface="Times New Roman"/>
              </a:rPr>
              <a:t>özgü</a:t>
            </a:r>
            <a:r>
              <a:rPr b="0" spc="-10" dirty="0">
                <a:solidFill>
                  <a:srgbClr val="4471C4"/>
                </a:solidFill>
                <a:latin typeface="Times New Roman"/>
                <a:cs typeface="Times New Roman"/>
              </a:rPr>
              <a:t> </a:t>
            </a:r>
            <a:r>
              <a:rPr b="0" dirty="0">
                <a:solidFill>
                  <a:srgbClr val="4471C4"/>
                </a:solidFill>
                <a:latin typeface="Times New Roman"/>
                <a:cs typeface="Times New Roman"/>
              </a:rPr>
              <a:t>özellikler</a:t>
            </a:r>
            <a:r>
              <a:rPr b="0" spc="-55" dirty="0">
                <a:solidFill>
                  <a:srgbClr val="4471C4"/>
                </a:solidFill>
                <a:latin typeface="Times New Roman"/>
                <a:cs typeface="Times New Roman"/>
              </a:rPr>
              <a:t> </a:t>
            </a:r>
            <a:r>
              <a:rPr b="0" dirty="0">
                <a:solidFill>
                  <a:srgbClr val="4471C4"/>
                </a:solidFill>
                <a:latin typeface="Times New Roman"/>
                <a:cs typeface="Times New Roman"/>
              </a:rPr>
              <a:t>bütünü?</a:t>
            </a:r>
          </a:p>
          <a:p>
            <a:pPr>
              <a:lnSpc>
                <a:spcPct val="100000"/>
              </a:lnSpc>
              <a:spcBef>
                <a:spcPts val="5"/>
              </a:spcBef>
              <a:buChar char="•"/>
            </a:pPr>
            <a:endParaRPr sz="2500">
              <a:latin typeface="Times New Roman"/>
              <a:cs typeface="Times New Roman"/>
            </a:endParaRPr>
          </a:p>
          <a:p>
            <a:pPr marL="241300" marR="5080" indent="-228600">
              <a:lnSpc>
                <a:spcPct val="100000"/>
              </a:lnSpc>
              <a:buFont typeface="Arial MT"/>
              <a:buChar char="•"/>
              <a:tabLst>
                <a:tab pos="241300" algn="l"/>
                <a:tab pos="3777615" algn="l"/>
                <a:tab pos="7420609" algn="l"/>
                <a:tab pos="9585325" algn="l"/>
              </a:tabLst>
            </a:pPr>
            <a:r>
              <a:rPr b="0" spc="-5" dirty="0">
                <a:solidFill>
                  <a:srgbClr val="000000"/>
                </a:solidFill>
                <a:latin typeface="Times New Roman"/>
                <a:cs typeface="Times New Roman"/>
              </a:rPr>
              <a:t>Di</a:t>
            </a:r>
            <a:r>
              <a:rPr b="0" spc="-25" dirty="0">
                <a:solidFill>
                  <a:srgbClr val="000000"/>
                </a:solidFill>
                <a:latin typeface="Times New Roman"/>
                <a:cs typeface="Times New Roman"/>
              </a:rPr>
              <a:t>ğ</a:t>
            </a:r>
            <a:r>
              <a:rPr b="0" spc="10" dirty="0">
                <a:solidFill>
                  <a:srgbClr val="000000"/>
                </a:solidFill>
                <a:latin typeface="Times New Roman"/>
                <a:cs typeface="Times New Roman"/>
              </a:rPr>
              <a:t>e</a:t>
            </a:r>
            <a:r>
              <a:rPr b="0" dirty="0">
                <a:solidFill>
                  <a:srgbClr val="000000"/>
                </a:solidFill>
                <a:latin typeface="Times New Roman"/>
                <a:cs typeface="Times New Roman"/>
              </a:rPr>
              <a:t>r </a:t>
            </a:r>
            <a:r>
              <a:rPr b="0" spc="-220" dirty="0">
                <a:solidFill>
                  <a:srgbClr val="000000"/>
                </a:solidFill>
                <a:latin typeface="Times New Roman"/>
                <a:cs typeface="Times New Roman"/>
              </a:rPr>
              <a:t> </a:t>
            </a:r>
            <a:r>
              <a:rPr b="0" dirty="0">
                <a:solidFill>
                  <a:srgbClr val="000000"/>
                </a:solidFill>
                <a:latin typeface="Times New Roman"/>
                <a:cs typeface="Times New Roman"/>
              </a:rPr>
              <a:t>insanl</a:t>
            </a:r>
            <a:r>
              <a:rPr b="0" spc="-10" dirty="0">
                <a:solidFill>
                  <a:srgbClr val="000000"/>
                </a:solidFill>
                <a:latin typeface="Times New Roman"/>
                <a:cs typeface="Times New Roman"/>
              </a:rPr>
              <a:t>a</a:t>
            </a:r>
            <a:r>
              <a:rPr b="0" dirty="0">
                <a:solidFill>
                  <a:srgbClr val="000000"/>
                </a:solidFill>
                <a:latin typeface="Times New Roman"/>
                <a:cs typeface="Times New Roman"/>
              </a:rPr>
              <a:t>rla </a:t>
            </a:r>
            <a:r>
              <a:rPr b="0" spc="-204" dirty="0">
                <a:solidFill>
                  <a:srgbClr val="000000"/>
                </a:solidFill>
                <a:latin typeface="Times New Roman"/>
                <a:cs typeface="Times New Roman"/>
              </a:rPr>
              <a:t> </a:t>
            </a:r>
            <a:r>
              <a:rPr b="0" dirty="0">
                <a:solidFill>
                  <a:srgbClr val="000000"/>
                </a:solidFill>
                <a:latin typeface="Times New Roman"/>
                <a:cs typeface="Times New Roman"/>
              </a:rPr>
              <a:t>ort</a:t>
            </a:r>
            <a:r>
              <a:rPr b="0" spc="-15" dirty="0">
                <a:solidFill>
                  <a:srgbClr val="000000"/>
                </a:solidFill>
                <a:latin typeface="Times New Roman"/>
                <a:cs typeface="Times New Roman"/>
              </a:rPr>
              <a:t>a</a:t>
            </a:r>
            <a:r>
              <a:rPr b="0" dirty="0">
                <a:solidFill>
                  <a:srgbClr val="000000"/>
                </a:solidFill>
                <a:latin typeface="Times New Roman"/>
                <a:cs typeface="Times New Roman"/>
              </a:rPr>
              <a:t>k </a:t>
            </a:r>
            <a:r>
              <a:rPr b="0" spc="-220" dirty="0">
                <a:solidFill>
                  <a:srgbClr val="000000"/>
                </a:solidFill>
                <a:latin typeface="Times New Roman"/>
                <a:cs typeface="Times New Roman"/>
              </a:rPr>
              <a:t> </a:t>
            </a:r>
            <a:r>
              <a:rPr b="0" dirty="0">
                <a:solidFill>
                  <a:srgbClr val="000000"/>
                </a:solidFill>
                <a:latin typeface="Times New Roman"/>
                <a:cs typeface="Times New Roman"/>
              </a:rPr>
              <a:t>o</a:t>
            </a:r>
            <a:r>
              <a:rPr b="0" spc="25" dirty="0">
                <a:solidFill>
                  <a:srgbClr val="000000"/>
                </a:solidFill>
                <a:latin typeface="Times New Roman"/>
                <a:cs typeface="Times New Roman"/>
              </a:rPr>
              <a:t>l</a:t>
            </a:r>
            <a:r>
              <a:rPr b="0" spc="-10" dirty="0">
                <a:solidFill>
                  <a:srgbClr val="000000"/>
                </a:solidFill>
                <a:latin typeface="Times New Roman"/>
                <a:cs typeface="Times New Roman"/>
              </a:rPr>
              <a:t>a</a:t>
            </a:r>
            <a:r>
              <a:rPr b="0" dirty="0">
                <a:solidFill>
                  <a:srgbClr val="000000"/>
                </a:solidFill>
                <a:latin typeface="Times New Roman"/>
                <a:cs typeface="Times New Roman"/>
              </a:rPr>
              <a:t>n	</a:t>
            </a:r>
            <a:r>
              <a:rPr b="0" spc="-50" dirty="0">
                <a:solidFill>
                  <a:srgbClr val="000000"/>
                </a:solidFill>
                <a:latin typeface="Times New Roman"/>
                <a:cs typeface="Times New Roman"/>
              </a:rPr>
              <a:t>y</a:t>
            </a:r>
            <a:r>
              <a:rPr b="0" dirty="0">
                <a:solidFill>
                  <a:srgbClr val="000000"/>
                </a:solidFill>
                <a:latin typeface="Times New Roman"/>
                <a:cs typeface="Times New Roman"/>
              </a:rPr>
              <a:t>önler </a:t>
            </a:r>
            <a:r>
              <a:rPr b="0" spc="-229" dirty="0">
                <a:solidFill>
                  <a:srgbClr val="000000"/>
                </a:solidFill>
                <a:latin typeface="Times New Roman"/>
                <a:cs typeface="Times New Roman"/>
              </a:rPr>
              <a:t> </a:t>
            </a:r>
            <a:r>
              <a:rPr b="0" spc="20" dirty="0">
                <a:solidFill>
                  <a:srgbClr val="000000"/>
                </a:solidFill>
                <a:latin typeface="Times New Roman"/>
                <a:cs typeface="Times New Roman"/>
              </a:rPr>
              <a:t>d</a:t>
            </a:r>
            <a:r>
              <a:rPr b="0" spc="10" dirty="0">
                <a:solidFill>
                  <a:srgbClr val="000000"/>
                </a:solidFill>
                <a:latin typeface="Times New Roman"/>
                <a:cs typeface="Times New Roman"/>
              </a:rPr>
              <a:t>e</a:t>
            </a:r>
            <a:r>
              <a:rPr b="0" spc="-25" dirty="0">
                <a:solidFill>
                  <a:srgbClr val="000000"/>
                </a:solidFill>
                <a:latin typeface="Times New Roman"/>
                <a:cs typeface="Times New Roman"/>
              </a:rPr>
              <a:t>ğ</a:t>
            </a:r>
            <a:r>
              <a:rPr b="0" dirty="0">
                <a:solidFill>
                  <a:srgbClr val="000000"/>
                </a:solidFill>
                <a:latin typeface="Times New Roman"/>
                <a:cs typeface="Times New Roman"/>
              </a:rPr>
              <a:t>i</a:t>
            </a:r>
            <a:r>
              <a:rPr b="0" spc="5" dirty="0">
                <a:solidFill>
                  <a:srgbClr val="000000"/>
                </a:solidFill>
                <a:latin typeface="Times New Roman"/>
                <a:cs typeface="Times New Roman"/>
              </a:rPr>
              <a:t>l</a:t>
            </a:r>
            <a:r>
              <a:rPr b="0" dirty="0">
                <a:solidFill>
                  <a:srgbClr val="000000"/>
                </a:solidFill>
                <a:latin typeface="Times New Roman"/>
                <a:cs typeface="Times New Roman"/>
              </a:rPr>
              <a:t>, </a:t>
            </a:r>
            <a:r>
              <a:rPr b="0" spc="-210" dirty="0">
                <a:solidFill>
                  <a:srgbClr val="000000"/>
                </a:solidFill>
                <a:latin typeface="Times New Roman"/>
                <a:cs typeface="Times New Roman"/>
              </a:rPr>
              <a:t> </a:t>
            </a:r>
            <a:r>
              <a:rPr b="0" dirty="0">
                <a:solidFill>
                  <a:srgbClr val="000000"/>
                </a:solidFill>
                <a:latin typeface="Times New Roman"/>
                <a:cs typeface="Times New Roman"/>
              </a:rPr>
              <a:t>bi</a:t>
            </a:r>
            <a:r>
              <a:rPr b="0" spc="15" dirty="0">
                <a:solidFill>
                  <a:srgbClr val="000000"/>
                </a:solidFill>
                <a:latin typeface="Times New Roman"/>
                <a:cs typeface="Times New Roman"/>
              </a:rPr>
              <a:t>z</a:t>
            </a:r>
            <a:r>
              <a:rPr b="0" dirty="0">
                <a:solidFill>
                  <a:srgbClr val="000000"/>
                </a:solidFill>
                <a:latin typeface="Times New Roman"/>
                <a:cs typeface="Times New Roman"/>
              </a:rPr>
              <a:t>i </a:t>
            </a:r>
            <a:r>
              <a:rPr b="0" spc="-210" dirty="0">
                <a:solidFill>
                  <a:srgbClr val="000000"/>
                </a:solidFill>
                <a:latin typeface="Times New Roman"/>
                <a:cs typeface="Times New Roman"/>
              </a:rPr>
              <a:t> </a:t>
            </a:r>
            <a:r>
              <a:rPr b="0" dirty="0">
                <a:solidFill>
                  <a:srgbClr val="000000"/>
                </a:solidFill>
                <a:latin typeface="Times New Roman"/>
                <a:cs typeface="Times New Roman"/>
              </a:rPr>
              <a:t>b</a:t>
            </a:r>
            <a:r>
              <a:rPr b="0" spc="-20" dirty="0">
                <a:solidFill>
                  <a:srgbClr val="000000"/>
                </a:solidFill>
                <a:latin typeface="Times New Roman"/>
                <a:cs typeface="Times New Roman"/>
              </a:rPr>
              <a:t>i</a:t>
            </a:r>
            <a:r>
              <a:rPr b="0" dirty="0">
                <a:solidFill>
                  <a:srgbClr val="000000"/>
                </a:solidFill>
                <a:latin typeface="Times New Roman"/>
                <a:cs typeface="Times New Roman"/>
              </a:rPr>
              <a:t>z </a:t>
            </a:r>
            <a:r>
              <a:rPr b="0" spc="-204" dirty="0">
                <a:solidFill>
                  <a:srgbClr val="000000"/>
                </a:solidFill>
                <a:latin typeface="Times New Roman"/>
                <a:cs typeface="Times New Roman"/>
              </a:rPr>
              <a:t> </a:t>
            </a:r>
            <a:r>
              <a:rPr b="0" spc="-50" dirty="0">
                <a:solidFill>
                  <a:srgbClr val="000000"/>
                </a:solidFill>
                <a:latin typeface="Times New Roman"/>
                <a:cs typeface="Times New Roman"/>
              </a:rPr>
              <a:t>y</a:t>
            </a:r>
            <a:r>
              <a:rPr b="0" spc="10" dirty="0">
                <a:solidFill>
                  <a:srgbClr val="000000"/>
                </a:solidFill>
                <a:latin typeface="Times New Roman"/>
                <a:cs typeface="Times New Roman"/>
              </a:rPr>
              <a:t>a</a:t>
            </a:r>
            <a:r>
              <a:rPr b="0" dirty="0">
                <a:solidFill>
                  <a:srgbClr val="000000"/>
                </a:solidFill>
                <a:latin typeface="Times New Roman"/>
                <a:cs typeface="Times New Roman"/>
              </a:rPr>
              <a:t>p</a:t>
            </a:r>
            <a:r>
              <a:rPr b="0" spc="-10" dirty="0">
                <a:solidFill>
                  <a:srgbClr val="000000"/>
                </a:solidFill>
                <a:latin typeface="Times New Roman"/>
                <a:cs typeface="Times New Roman"/>
              </a:rPr>
              <a:t>a</a:t>
            </a:r>
            <a:r>
              <a:rPr b="0" dirty="0">
                <a:solidFill>
                  <a:srgbClr val="000000"/>
                </a:solidFill>
                <a:latin typeface="Times New Roman"/>
                <a:cs typeface="Times New Roman"/>
              </a:rPr>
              <a:t>n	ve </a:t>
            </a:r>
            <a:r>
              <a:rPr b="0" spc="-229" dirty="0">
                <a:solidFill>
                  <a:srgbClr val="000000"/>
                </a:solidFill>
                <a:latin typeface="Times New Roman"/>
                <a:cs typeface="Times New Roman"/>
              </a:rPr>
              <a:t> </a:t>
            </a:r>
            <a:r>
              <a:rPr b="0" dirty="0">
                <a:solidFill>
                  <a:srgbClr val="000000"/>
                </a:solidFill>
                <a:latin typeface="Times New Roman"/>
                <a:cs typeface="Times New Roman"/>
              </a:rPr>
              <a:t>d</a:t>
            </a:r>
            <a:r>
              <a:rPr b="0" spc="25" dirty="0">
                <a:solidFill>
                  <a:srgbClr val="000000"/>
                </a:solidFill>
                <a:latin typeface="Times New Roman"/>
                <a:cs typeface="Times New Roman"/>
              </a:rPr>
              <a:t>i</a:t>
            </a:r>
            <a:r>
              <a:rPr b="0" spc="-25" dirty="0">
                <a:solidFill>
                  <a:srgbClr val="000000"/>
                </a:solidFill>
                <a:latin typeface="Times New Roman"/>
                <a:cs typeface="Times New Roman"/>
              </a:rPr>
              <a:t>ğ</a:t>
            </a:r>
            <a:r>
              <a:rPr b="0" spc="-10" dirty="0">
                <a:solidFill>
                  <a:srgbClr val="000000"/>
                </a:solidFill>
                <a:latin typeface="Times New Roman"/>
                <a:cs typeface="Times New Roman"/>
              </a:rPr>
              <a:t>e</a:t>
            </a:r>
            <a:r>
              <a:rPr b="0" dirty="0">
                <a:solidFill>
                  <a:srgbClr val="000000"/>
                </a:solidFill>
                <a:latin typeface="Times New Roman"/>
                <a:cs typeface="Times New Roman"/>
              </a:rPr>
              <a:t>rl</a:t>
            </a:r>
            <a:r>
              <a:rPr b="0" spc="5" dirty="0">
                <a:solidFill>
                  <a:srgbClr val="000000"/>
                </a:solidFill>
                <a:latin typeface="Times New Roman"/>
                <a:cs typeface="Times New Roman"/>
              </a:rPr>
              <a:t>e</a:t>
            </a:r>
            <a:r>
              <a:rPr b="0" dirty="0">
                <a:solidFill>
                  <a:srgbClr val="000000"/>
                </a:solidFill>
                <a:latin typeface="Times New Roman"/>
                <a:cs typeface="Times New Roman"/>
              </a:rPr>
              <a:t>rind</a:t>
            </a:r>
            <a:r>
              <a:rPr b="0" spc="-15" dirty="0">
                <a:solidFill>
                  <a:srgbClr val="000000"/>
                </a:solidFill>
                <a:latin typeface="Times New Roman"/>
                <a:cs typeface="Times New Roman"/>
              </a:rPr>
              <a:t>e</a:t>
            </a:r>
            <a:r>
              <a:rPr b="0" dirty="0">
                <a:solidFill>
                  <a:srgbClr val="000000"/>
                </a:solidFill>
                <a:latin typeface="Times New Roman"/>
                <a:cs typeface="Times New Roman"/>
              </a:rPr>
              <a:t>n	</a:t>
            </a:r>
            <a:r>
              <a:rPr b="0" spc="35" dirty="0">
                <a:solidFill>
                  <a:srgbClr val="000000"/>
                </a:solidFill>
                <a:latin typeface="Times New Roman"/>
                <a:cs typeface="Times New Roman"/>
              </a:rPr>
              <a:t>a</a:t>
            </a:r>
            <a:r>
              <a:rPr b="0" spc="-75" dirty="0">
                <a:solidFill>
                  <a:srgbClr val="000000"/>
                </a:solidFill>
                <a:latin typeface="Times New Roman"/>
                <a:cs typeface="Times New Roman"/>
              </a:rPr>
              <a:t>y</a:t>
            </a:r>
            <a:r>
              <a:rPr b="0" spc="25" dirty="0">
                <a:solidFill>
                  <a:srgbClr val="000000"/>
                </a:solidFill>
                <a:latin typeface="Times New Roman"/>
                <a:cs typeface="Times New Roman"/>
              </a:rPr>
              <a:t>ı</a:t>
            </a:r>
            <a:r>
              <a:rPr b="0" dirty="0">
                <a:solidFill>
                  <a:srgbClr val="000000"/>
                </a:solidFill>
                <a:latin typeface="Times New Roman"/>
                <a:cs typeface="Times New Roman"/>
              </a:rPr>
              <a:t>r</a:t>
            </a:r>
            <a:r>
              <a:rPr b="0" spc="-20" dirty="0">
                <a:solidFill>
                  <a:srgbClr val="000000"/>
                </a:solidFill>
                <a:latin typeface="Times New Roman"/>
                <a:cs typeface="Times New Roman"/>
              </a:rPr>
              <a:t>a</a:t>
            </a:r>
            <a:r>
              <a:rPr b="0" dirty="0">
                <a:solidFill>
                  <a:srgbClr val="000000"/>
                </a:solidFill>
                <a:latin typeface="Times New Roman"/>
                <a:cs typeface="Times New Roman"/>
              </a:rPr>
              <a:t>n  bize</a:t>
            </a:r>
            <a:r>
              <a:rPr b="0" spc="-40" dirty="0">
                <a:solidFill>
                  <a:srgbClr val="000000"/>
                </a:solidFill>
                <a:latin typeface="Times New Roman"/>
                <a:cs typeface="Times New Roman"/>
              </a:rPr>
              <a:t> </a:t>
            </a:r>
            <a:r>
              <a:rPr b="0" spc="-5" dirty="0">
                <a:solidFill>
                  <a:srgbClr val="000000"/>
                </a:solidFill>
                <a:latin typeface="Times New Roman"/>
                <a:cs typeface="Times New Roman"/>
              </a:rPr>
              <a:t>özgü </a:t>
            </a:r>
            <a:r>
              <a:rPr b="0" dirty="0">
                <a:solidFill>
                  <a:srgbClr val="000000"/>
                </a:solidFill>
                <a:latin typeface="Times New Roman"/>
                <a:cs typeface="Times New Roman"/>
              </a:rPr>
              <a:t>özellikler</a:t>
            </a:r>
            <a:r>
              <a:rPr b="0" spc="-25" dirty="0">
                <a:solidFill>
                  <a:srgbClr val="000000"/>
                </a:solidFill>
                <a:latin typeface="Times New Roman"/>
                <a:cs typeface="Times New Roman"/>
              </a:rPr>
              <a:t> </a:t>
            </a:r>
            <a:r>
              <a:rPr b="0" spc="-15" dirty="0">
                <a:solidFill>
                  <a:srgbClr val="000000"/>
                </a:solidFill>
                <a:latin typeface="Times New Roman"/>
                <a:cs typeface="Times New Roman"/>
              </a:rPr>
              <a:t>vurgusu…</a:t>
            </a:r>
          </a:p>
          <a:p>
            <a:pPr>
              <a:lnSpc>
                <a:spcPct val="100000"/>
              </a:lnSpc>
              <a:spcBef>
                <a:spcPts val="10"/>
              </a:spcBef>
              <a:buChar char="•"/>
            </a:pPr>
            <a:endParaRPr sz="2500">
              <a:latin typeface="Times New Roman"/>
              <a:cs typeface="Times New Roman"/>
            </a:endParaRPr>
          </a:p>
          <a:p>
            <a:pPr marL="241300" indent="-228600">
              <a:lnSpc>
                <a:spcPct val="100000"/>
              </a:lnSpc>
              <a:buFont typeface="Arial MT"/>
              <a:buChar char="•"/>
              <a:tabLst>
                <a:tab pos="241300" algn="l"/>
              </a:tabLst>
            </a:pPr>
            <a:r>
              <a:rPr b="0" spc="-5" dirty="0">
                <a:solidFill>
                  <a:srgbClr val="000000"/>
                </a:solidFill>
                <a:latin typeface="Times New Roman"/>
                <a:cs typeface="Times New Roman"/>
              </a:rPr>
              <a:t>Abdullah…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552194"/>
            <a:ext cx="10361930" cy="222059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10" dirty="0">
                <a:solidFill>
                  <a:srgbClr val="C00000"/>
                </a:solidFill>
                <a:latin typeface="Times New Roman"/>
                <a:cs typeface="Times New Roman"/>
              </a:rPr>
              <a:t>Tutarlılık?</a:t>
            </a:r>
            <a:endParaRPr sz="2400">
              <a:latin typeface="Times New Roman"/>
              <a:cs typeface="Times New Roman"/>
            </a:endParaRPr>
          </a:p>
          <a:p>
            <a:pPr>
              <a:lnSpc>
                <a:spcPct val="100000"/>
              </a:lnSpc>
              <a:spcBef>
                <a:spcPts val="5"/>
              </a:spcBef>
              <a:buChar char="•"/>
            </a:pPr>
            <a:endParaRPr sz="2500">
              <a:latin typeface="Times New Roman"/>
              <a:cs typeface="Times New Roman"/>
            </a:endParaRPr>
          </a:p>
          <a:p>
            <a:pPr marL="241300" marR="5080" indent="-228600">
              <a:lnSpc>
                <a:spcPct val="100000"/>
              </a:lnSpc>
              <a:buFont typeface="Arial MT"/>
              <a:buChar char="•"/>
              <a:tabLst>
                <a:tab pos="241300" algn="l"/>
              </a:tabLst>
            </a:pPr>
            <a:r>
              <a:rPr sz="2400" spc="-10" dirty="0">
                <a:latin typeface="Times New Roman"/>
                <a:cs typeface="Times New Roman"/>
              </a:rPr>
              <a:t>Zamansal</a:t>
            </a:r>
            <a:r>
              <a:rPr sz="2400" spc="180" dirty="0">
                <a:latin typeface="Times New Roman"/>
                <a:cs typeface="Times New Roman"/>
              </a:rPr>
              <a:t> </a:t>
            </a:r>
            <a:r>
              <a:rPr sz="2400" spc="-5" dirty="0">
                <a:latin typeface="Times New Roman"/>
                <a:cs typeface="Times New Roman"/>
              </a:rPr>
              <a:t>olarak</a:t>
            </a:r>
            <a:r>
              <a:rPr sz="2400" spc="180" dirty="0">
                <a:latin typeface="Times New Roman"/>
                <a:cs typeface="Times New Roman"/>
              </a:rPr>
              <a:t> </a:t>
            </a:r>
            <a:r>
              <a:rPr sz="2400" dirty="0">
                <a:latin typeface="Times New Roman"/>
                <a:cs typeface="Times New Roman"/>
              </a:rPr>
              <a:t>kişinin</a:t>
            </a:r>
            <a:r>
              <a:rPr sz="2400" spc="185" dirty="0">
                <a:latin typeface="Times New Roman"/>
                <a:cs typeface="Times New Roman"/>
              </a:rPr>
              <a:t> </a:t>
            </a:r>
            <a:r>
              <a:rPr sz="2400" dirty="0">
                <a:latin typeface="Times New Roman"/>
                <a:cs typeface="Times New Roman"/>
              </a:rPr>
              <a:t>benzer</a:t>
            </a:r>
            <a:r>
              <a:rPr sz="2400" spc="165" dirty="0">
                <a:latin typeface="Times New Roman"/>
                <a:cs typeface="Times New Roman"/>
              </a:rPr>
              <a:t> </a:t>
            </a:r>
            <a:r>
              <a:rPr sz="2400" spc="-5" dirty="0">
                <a:latin typeface="Times New Roman"/>
                <a:cs typeface="Times New Roman"/>
              </a:rPr>
              <a:t>durumlarda</a:t>
            </a:r>
            <a:r>
              <a:rPr sz="2400" spc="170" dirty="0">
                <a:latin typeface="Times New Roman"/>
                <a:cs typeface="Times New Roman"/>
              </a:rPr>
              <a:t> </a:t>
            </a:r>
            <a:r>
              <a:rPr sz="2400" spc="-5" dirty="0">
                <a:latin typeface="Times New Roman"/>
                <a:cs typeface="Times New Roman"/>
              </a:rPr>
              <a:t>davranışlarının</a:t>
            </a:r>
            <a:r>
              <a:rPr sz="2400" spc="175" dirty="0">
                <a:latin typeface="Times New Roman"/>
                <a:cs typeface="Times New Roman"/>
              </a:rPr>
              <a:t> </a:t>
            </a:r>
            <a:r>
              <a:rPr sz="2400" spc="-10" dirty="0">
                <a:latin typeface="Times New Roman"/>
                <a:cs typeface="Times New Roman"/>
              </a:rPr>
              <a:t>sabit</a:t>
            </a:r>
            <a:r>
              <a:rPr sz="2400" spc="175" dirty="0">
                <a:latin typeface="Times New Roman"/>
                <a:cs typeface="Times New Roman"/>
              </a:rPr>
              <a:t> </a:t>
            </a:r>
            <a:r>
              <a:rPr sz="2400" dirty="0">
                <a:latin typeface="Times New Roman"/>
                <a:cs typeface="Times New Roman"/>
              </a:rPr>
              <a:t>ve</a:t>
            </a:r>
            <a:r>
              <a:rPr sz="2400" spc="165" dirty="0">
                <a:latin typeface="Times New Roman"/>
                <a:cs typeface="Times New Roman"/>
              </a:rPr>
              <a:t> </a:t>
            </a:r>
            <a:r>
              <a:rPr sz="2400" spc="-10" dirty="0">
                <a:latin typeface="Times New Roman"/>
                <a:cs typeface="Times New Roman"/>
              </a:rPr>
              <a:t>süreğen</a:t>
            </a:r>
            <a:r>
              <a:rPr sz="2400" spc="180" dirty="0">
                <a:latin typeface="Times New Roman"/>
                <a:cs typeface="Times New Roman"/>
              </a:rPr>
              <a:t> </a:t>
            </a:r>
            <a:r>
              <a:rPr sz="2400" dirty="0">
                <a:latin typeface="Times New Roman"/>
                <a:cs typeface="Times New Roman"/>
              </a:rPr>
              <a:t>olma </a:t>
            </a:r>
            <a:r>
              <a:rPr sz="2400" spc="-585" dirty="0">
                <a:latin typeface="Times New Roman"/>
                <a:cs typeface="Times New Roman"/>
              </a:rPr>
              <a:t> </a:t>
            </a:r>
            <a:r>
              <a:rPr sz="2400" spc="-5" dirty="0">
                <a:latin typeface="Times New Roman"/>
                <a:cs typeface="Times New Roman"/>
              </a:rPr>
              <a:t>eğiliminde</a:t>
            </a:r>
            <a:r>
              <a:rPr sz="2400" spc="-15" dirty="0">
                <a:latin typeface="Times New Roman"/>
                <a:cs typeface="Times New Roman"/>
              </a:rPr>
              <a:t> </a:t>
            </a:r>
            <a:r>
              <a:rPr sz="2400" dirty="0">
                <a:latin typeface="Times New Roman"/>
                <a:cs typeface="Times New Roman"/>
              </a:rPr>
              <a:t>olması…</a:t>
            </a:r>
            <a:endParaRPr sz="2400">
              <a:latin typeface="Times New Roman"/>
              <a:cs typeface="Times New Roman"/>
            </a:endParaRPr>
          </a:p>
          <a:p>
            <a:pPr marL="241300" marR="6985" indent="-228600">
              <a:lnSpc>
                <a:spcPct val="100000"/>
              </a:lnSpc>
              <a:spcBef>
                <a:spcPts val="5"/>
              </a:spcBef>
              <a:buFont typeface="Arial MT"/>
              <a:buChar char="•"/>
              <a:tabLst>
                <a:tab pos="241300" algn="l"/>
                <a:tab pos="1286510" algn="l"/>
                <a:tab pos="2631440" algn="l"/>
                <a:tab pos="3164840" algn="l"/>
                <a:tab pos="4106545" algn="l"/>
                <a:tab pos="4539615" algn="l"/>
                <a:tab pos="5073015" algn="l"/>
                <a:tab pos="6304915" algn="l"/>
                <a:tab pos="6972300" algn="l"/>
                <a:tab pos="7981950" algn="l"/>
                <a:tab pos="9533255" algn="l"/>
              </a:tabLst>
            </a:pPr>
            <a:r>
              <a:rPr sz="2400" spc="-5" dirty="0">
                <a:latin typeface="Times New Roman"/>
                <a:cs typeface="Times New Roman"/>
              </a:rPr>
              <a:t>Kiş</a:t>
            </a:r>
            <a:r>
              <a:rPr sz="2400" dirty="0">
                <a:latin typeface="Times New Roman"/>
                <a:cs typeface="Times New Roman"/>
              </a:rPr>
              <a:t>inin	me</a:t>
            </a:r>
            <a:r>
              <a:rPr sz="2400" spc="-15" dirty="0">
                <a:latin typeface="Times New Roman"/>
                <a:cs typeface="Times New Roman"/>
              </a:rPr>
              <a:t>c</a:t>
            </a:r>
            <a:r>
              <a:rPr sz="2400" dirty="0">
                <a:latin typeface="Times New Roman"/>
                <a:cs typeface="Times New Roman"/>
              </a:rPr>
              <a:t>bur</a:t>
            </a:r>
            <a:r>
              <a:rPr sz="2400" spc="-20" dirty="0">
                <a:latin typeface="Times New Roman"/>
                <a:cs typeface="Times New Roman"/>
              </a:rPr>
              <a:t>e</a:t>
            </a:r>
            <a:r>
              <a:rPr sz="2400" dirty="0">
                <a:latin typeface="Times New Roman"/>
                <a:cs typeface="Times New Roman"/>
              </a:rPr>
              <a:t>n	h</a:t>
            </a:r>
            <a:r>
              <a:rPr sz="2400" spc="-10" dirty="0">
                <a:latin typeface="Times New Roman"/>
                <a:cs typeface="Times New Roman"/>
              </a:rPr>
              <a:t>e</a:t>
            </a:r>
            <a:r>
              <a:rPr sz="2400" dirty="0">
                <a:latin typeface="Times New Roman"/>
                <a:cs typeface="Times New Roman"/>
              </a:rPr>
              <a:t>r	</a:t>
            </a:r>
            <a:r>
              <a:rPr sz="2400" spc="10" dirty="0">
                <a:latin typeface="Times New Roman"/>
                <a:cs typeface="Times New Roman"/>
              </a:rPr>
              <a:t>z</a:t>
            </a:r>
            <a:r>
              <a:rPr sz="2400" spc="-10" dirty="0">
                <a:latin typeface="Times New Roman"/>
                <a:cs typeface="Times New Roman"/>
              </a:rPr>
              <a:t>a</a:t>
            </a:r>
            <a:r>
              <a:rPr sz="2400" dirty="0">
                <a:latin typeface="Times New Roman"/>
                <a:cs typeface="Times New Roman"/>
              </a:rPr>
              <a:t>man	ve	her	durumda	</a:t>
            </a:r>
            <a:r>
              <a:rPr sz="2400" spc="10" dirty="0">
                <a:latin typeface="Times New Roman"/>
                <a:cs typeface="Times New Roman"/>
              </a:rPr>
              <a:t>a</a:t>
            </a:r>
            <a:r>
              <a:rPr sz="2400" spc="-50" dirty="0">
                <a:latin typeface="Times New Roman"/>
                <a:cs typeface="Times New Roman"/>
              </a:rPr>
              <a:t>y</a:t>
            </a:r>
            <a:r>
              <a:rPr sz="2400" dirty="0">
                <a:latin typeface="Times New Roman"/>
                <a:cs typeface="Times New Roman"/>
              </a:rPr>
              <a:t>nı	</a:t>
            </a:r>
            <a:r>
              <a:rPr sz="2400" spc="-5" dirty="0">
                <a:latin typeface="Times New Roman"/>
                <a:cs typeface="Times New Roman"/>
              </a:rPr>
              <a:t>şeki</a:t>
            </a:r>
            <a:r>
              <a:rPr sz="2400" spc="5" dirty="0">
                <a:latin typeface="Times New Roman"/>
                <a:cs typeface="Times New Roman"/>
              </a:rPr>
              <a:t>l</a:t>
            </a:r>
            <a:r>
              <a:rPr sz="2400" dirty="0">
                <a:latin typeface="Times New Roman"/>
                <a:cs typeface="Times New Roman"/>
              </a:rPr>
              <a:t>de	d</a:t>
            </a:r>
            <a:r>
              <a:rPr sz="2400" spc="-10" dirty="0">
                <a:latin typeface="Times New Roman"/>
                <a:cs typeface="Times New Roman"/>
              </a:rPr>
              <a:t>a</a:t>
            </a:r>
            <a:r>
              <a:rPr sz="2400" dirty="0">
                <a:latin typeface="Times New Roman"/>
                <a:cs typeface="Times New Roman"/>
              </a:rPr>
              <a:t>v</a:t>
            </a:r>
            <a:r>
              <a:rPr sz="2400" spc="10" dirty="0">
                <a:latin typeface="Times New Roman"/>
                <a:cs typeface="Times New Roman"/>
              </a:rPr>
              <a:t>r</a:t>
            </a:r>
            <a:r>
              <a:rPr sz="2400" spc="-10" dirty="0">
                <a:latin typeface="Times New Roman"/>
                <a:cs typeface="Times New Roman"/>
              </a:rPr>
              <a:t>a</a:t>
            </a:r>
            <a:r>
              <a:rPr sz="2400" dirty="0">
                <a:latin typeface="Times New Roman"/>
                <a:cs typeface="Times New Roman"/>
              </a:rPr>
              <a:t>nması	demek  </a:t>
            </a:r>
            <a:r>
              <a:rPr sz="2400" spc="-5" dirty="0">
                <a:latin typeface="Times New Roman"/>
                <a:cs typeface="Times New Roman"/>
              </a:rPr>
              <a:t>değil!</a:t>
            </a:r>
            <a:endParaRPr sz="2400">
              <a:latin typeface="Times New Roman"/>
              <a:cs typeface="Times New Roman"/>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spc="-5" dirty="0"/>
              <a:t>Ortak</a:t>
            </a:r>
            <a:r>
              <a:rPr spc="-15" dirty="0"/>
              <a:t> </a:t>
            </a:r>
            <a:r>
              <a:rPr dirty="0"/>
              <a:t>kişilik</a:t>
            </a:r>
            <a:r>
              <a:rPr spc="-55" dirty="0"/>
              <a:t> </a:t>
            </a:r>
            <a:r>
              <a:rPr dirty="0"/>
              <a:t>tanımlarının</a:t>
            </a:r>
            <a:r>
              <a:rPr spc="-40" dirty="0"/>
              <a:t> </a:t>
            </a:r>
            <a:r>
              <a:rPr dirty="0"/>
              <a:t>bileşenleri…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715515"/>
            <a:ext cx="10360025" cy="185547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 dirty="0">
                <a:solidFill>
                  <a:srgbClr val="538235"/>
                </a:solidFill>
                <a:latin typeface="Times New Roman"/>
                <a:cs typeface="Times New Roman"/>
              </a:rPr>
              <a:t>Gelişimsel/</a:t>
            </a:r>
            <a:r>
              <a:rPr sz="2400" spc="-20" dirty="0">
                <a:solidFill>
                  <a:srgbClr val="538235"/>
                </a:solidFill>
                <a:latin typeface="Times New Roman"/>
                <a:cs typeface="Times New Roman"/>
              </a:rPr>
              <a:t> </a:t>
            </a:r>
            <a:r>
              <a:rPr sz="2400" dirty="0">
                <a:solidFill>
                  <a:srgbClr val="538235"/>
                </a:solidFill>
                <a:latin typeface="Times New Roman"/>
                <a:cs typeface="Times New Roman"/>
              </a:rPr>
              <a:t>ilişkisel</a:t>
            </a:r>
            <a:r>
              <a:rPr sz="2400" spc="-35" dirty="0">
                <a:solidFill>
                  <a:srgbClr val="538235"/>
                </a:solidFill>
                <a:latin typeface="Times New Roman"/>
                <a:cs typeface="Times New Roman"/>
              </a:rPr>
              <a:t> </a:t>
            </a:r>
            <a:r>
              <a:rPr sz="2400" dirty="0">
                <a:solidFill>
                  <a:srgbClr val="538235"/>
                </a:solidFill>
                <a:latin typeface="Times New Roman"/>
                <a:cs typeface="Times New Roman"/>
              </a:rPr>
              <a:t>bir </a:t>
            </a:r>
            <a:r>
              <a:rPr sz="2400" spc="-5" dirty="0">
                <a:solidFill>
                  <a:srgbClr val="538235"/>
                </a:solidFill>
                <a:latin typeface="Times New Roman"/>
                <a:cs typeface="Times New Roman"/>
              </a:rPr>
              <a:t>perspektifle</a:t>
            </a:r>
            <a:r>
              <a:rPr sz="2400" dirty="0">
                <a:solidFill>
                  <a:srgbClr val="538235"/>
                </a:solidFill>
                <a:latin typeface="Times New Roman"/>
                <a:cs typeface="Times New Roman"/>
              </a:rPr>
              <a:t> </a:t>
            </a:r>
            <a:r>
              <a:rPr sz="2400" spc="-5" dirty="0">
                <a:solidFill>
                  <a:srgbClr val="538235"/>
                </a:solidFill>
                <a:latin typeface="Times New Roman"/>
                <a:cs typeface="Times New Roman"/>
              </a:rPr>
              <a:t>ele</a:t>
            </a:r>
            <a:r>
              <a:rPr sz="2400" spc="15" dirty="0">
                <a:solidFill>
                  <a:srgbClr val="538235"/>
                </a:solidFill>
                <a:latin typeface="Times New Roman"/>
                <a:cs typeface="Times New Roman"/>
              </a:rPr>
              <a:t> </a:t>
            </a:r>
            <a:r>
              <a:rPr sz="2400" spc="-5" dirty="0">
                <a:solidFill>
                  <a:srgbClr val="538235"/>
                </a:solidFill>
                <a:latin typeface="Times New Roman"/>
                <a:cs typeface="Times New Roman"/>
              </a:rPr>
              <a:t>alınması</a:t>
            </a:r>
            <a:r>
              <a:rPr sz="2400" spc="-15" dirty="0">
                <a:solidFill>
                  <a:srgbClr val="538235"/>
                </a:solidFill>
                <a:latin typeface="Times New Roman"/>
                <a:cs typeface="Times New Roman"/>
              </a:rPr>
              <a:t> </a:t>
            </a:r>
            <a:r>
              <a:rPr sz="2400" spc="-10" dirty="0">
                <a:solidFill>
                  <a:srgbClr val="538235"/>
                </a:solidFill>
                <a:latin typeface="Times New Roman"/>
                <a:cs typeface="Times New Roman"/>
              </a:rPr>
              <a:t>gereken?</a:t>
            </a:r>
            <a:endParaRPr sz="2400">
              <a:latin typeface="Times New Roman"/>
              <a:cs typeface="Times New Roman"/>
            </a:endParaRPr>
          </a:p>
          <a:p>
            <a:pPr>
              <a:lnSpc>
                <a:spcPct val="100000"/>
              </a:lnSpc>
              <a:spcBef>
                <a:spcPts val="5"/>
              </a:spcBef>
              <a:buChar char="•"/>
            </a:pPr>
            <a:endParaRPr sz="2500">
              <a:latin typeface="Times New Roman"/>
              <a:cs typeface="Times New Roman"/>
            </a:endParaRPr>
          </a:p>
          <a:p>
            <a:pPr marL="241300" marR="5080" indent="-228600" algn="just">
              <a:lnSpc>
                <a:spcPct val="100000"/>
              </a:lnSpc>
              <a:buFont typeface="Arial MT"/>
              <a:buChar char="•"/>
              <a:tabLst>
                <a:tab pos="241300" algn="l"/>
              </a:tabLst>
            </a:pPr>
            <a:r>
              <a:rPr sz="2400" spc="-5" dirty="0">
                <a:latin typeface="Times New Roman"/>
                <a:cs typeface="Times New Roman"/>
              </a:rPr>
              <a:t>Kişiliğin </a:t>
            </a:r>
            <a:r>
              <a:rPr sz="2400" spc="-10" dirty="0">
                <a:latin typeface="Times New Roman"/>
                <a:cs typeface="Times New Roman"/>
              </a:rPr>
              <a:t>genetik </a:t>
            </a:r>
            <a:r>
              <a:rPr sz="2400" spc="-5" dirty="0">
                <a:latin typeface="Times New Roman"/>
                <a:cs typeface="Times New Roman"/>
              </a:rPr>
              <a:t>ve </a:t>
            </a:r>
            <a:r>
              <a:rPr sz="2400" dirty="0">
                <a:latin typeface="Times New Roman"/>
                <a:cs typeface="Times New Roman"/>
              </a:rPr>
              <a:t>biyolojik </a:t>
            </a:r>
            <a:r>
              <a:rPr sz="2400" spc="-5" dirty="0">
                <a:latin typeface="Times New Roman"/>
                <a:cs typeface="Times New Roman"/>
              </a:rPr>
              <a:t>eğilimleri, </a:t>
            </a:r>
            <a:r>
              <a:rPr sz="2400" spc="-10" dirty="0">
                <a:latin typeface="Times New Roman"/>
                <a:cs typeface="Times New Roman"/>
              </a:rPr>
              <a:t>sosyal deneyimleri </a:t>
            </a:r>
            <a:r>
              <a:rPr sz="2400" spc="-5" dirty="0">
                <a:latin typeface="Times New Roman"/>
                <a:cs typeface="Times New Roman"/>
              </a:rPr>
              <a:t>ve değişen çevresel </a:t>
            </a:r>
            <a:r>
              <a:rPr sz="2400" dirty="0">
                <a:latin typeface="Times New Roman"/>
                <a:cs typeface="Times New Roman"/>
              </a:rPr>
              <a:t> </a:t>
            </a:r>
            <a:r>
              <a:rPr sz="2400" spc="-5" dirty="0">
                <a:latin typeface="Times New Roman"/>
                <a:cs typeface="Times New Roman"/>
              </a:rPr>
              <a:t>koşulları </a:t>
            </a:r>
            <a:r>
              <a:rPr sz="2400" spc="-10" dirty="0">
                <a:latin typeface="Times New Roman"/>
                <a:cs typeface="Times New Roman"/>
              </a:rPr>
              <a:t>içeren </a:t>
            </a:r>
            <a:r>
              <a:rPr sz="2400" dirty="0">
                <a:latin typeface="Times New Roman"/>
                <a:cs typeface="Times New Roman"/>
              </a:rPr>
              <a:t>iç ve dış </a:t>
            </a:r>
            <a:r>
              <a:rPr sz="2400" spc="-5" dirty="0">
                <a:latin typeface="Times New Roman"/>
                <a:cs typeface="Times New Roman"/>
              </a:rPr>
              <a:t>etkilere </a:t>
            </a:r>
            <a:r>
              <a:rPr sz="2400" spc="-10" dirty="0">
                <a:latin typeface="Times New Roman"/>
                <a:cs typeface="Times New Roman"/>
              </a:rPr>
              <a:t>bağlı </a:t>
            </a:r>
            <a:r>
              <a:rPr sz="2400" spc="-5" dirty="0">
                <a:latin typeface="Times New Roman"/>
                <a:cs typeface="Times New Roman"/>
              </a:rPr>
              <a:t>gelişimsel </a:t>
            </a:r>
            <a:r>
              <a:rPr sz="2400" dirty="0">
                <a:latin typeface="Times New Roman"/>
                <a:cs typeface="Times New Roman"/>
              </a:rPr>
              <a:t>ve </a:t>
            </a:r>
            <a:r>
              <a:rPr sz="2400" spc="-5" dirty="0">
                <a:latin typeface="Times New Roman"/>
                <a:cs typeface="Times New Roman"/>
              </a:rPr>
              <a:t>değişimsel </a:t>
            </a:r>
            <a:r>
              <a:rPr sz="2400" dirty="0">
                <a:latin typeface="Times New Roman"/>
                <a:cs typeface="Times New Roman"/>
              </a:rPr>
              <a:t>bir </a:t>
            </a:r>
            <a:r>
              <a:rPr sz="2400" spc="-5" dirty="0">
                <a:latin typeface="Times New Roman"/>
                <a:cs typeface="Times New Roman"/>
              </a:rPr>
              <a:t>süreci </a:t>
            </a:r>
            <a:r>
              <a:rPr sz="2400" dirty="0">
                <a:latin typeface="Times New Roman"/>
                <a:cs typeface="Times New Roman"/>
              </a:rPr>
              <a:t>temsil </a:t>
            </a:r>
            <a:r>
              <a:rPr sz="2400" spc="5" dirty="0">
                <a:latin typeface="Times New Roman"/>
                <a:cs typeface="Times New Roman"/>
              </a:rPr>
              <a:t> </a:t>
            </a:r>
            <a:r>
              <a:rPr sz="2400" spc="-5" dirty="0">
                <a:latin typeface="Times New Roman"/>
                <a:cs typeface="Times New Roman"/>
              </a:rPr>
              <a:t>etmesi</a:t>
            </a:r>
            <a:endParaRPr sz="2400">
              <a:latin typeface="Times New Roman"/>
              <a:cs typeface="Times New Roman"/>
            </a:endParaRPr>
          </a:p>
        </p:txBody>
      </p:sp>
      <p:pic>
        <p:nvPicPr>
          <p:cNvPr id="3" name="object 3"/>
          <p:cNvPicPr/>
          <p:nvPr/>
        </p:nvPicPr>
        <p:blipFill>
          <a:blip r:embed="rId2" cstate="print"/>
          <a:stretch>
            <a:fillRect/>
          </a:stretch>
        </p:blipFill>
        <p:spPr>
          <a:xfrm>
            <a:off x="4218432" y="4239704"/>
            <a:ext cx="3750310" cy="2147189"/>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spc="-5" dirty="0"/>
              <a:t>Ortak</a:t>
            </a:r>
            <a:r>
              <a:rPr spc="-15" dirty="0"/>
              <a:t> </a:t>
            </a:r>
            <a:r>
              <a:rPr dirty="0"/>
              <a:t>kişilik</a:t>
            </a:r>
            <a:r>
              <a:rPr spc="-55" dirty="0"/>
              <a:t> </a:t>
            </a:r>
            <a:r>
              <a:rPr dirty="0"/>
              <a:t>tanımlarının</a:t>
            </a:r>
            <a:r>
              <a:rPr spc="-40" dirty="0"/>
              <a:t> </a:t>
            </a:r>
            <a:r>
              <a:rPr dirty="0"/>
              <a:t>bileşenleri…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1021842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4.</a:t>
            </a:r>
            <a:r>
              <a:rPr i="0" dirty="0">
                <a:latin typeface="Times New Roman"/>
                <a:cs typeface="Times New Roman"/>
              </a:rPr>
              <a:t> </a:t>
            </a:r>
            <a:r>
              <a:rPr i="0" spc="-5" dirty="0">
                <a:latin typeface="Times New Roman"/>
                <a:cs typeface="Times New Roman"/>
              </a:rPr>
              <a:t>Kişiliği </a:t>
            </a:r>
            <a:r>
              <a:rPr i="0" spc="5" dirty="0">
                <a:latin typeface="Times New Roman"/>
                <a:cs typeface="Times New Roman"/>
              </a:rPr>
              <a:t>etkileyen</a:t>
            </a:r>
            <a:r>
              <a:rPr i="0" spc="-55" dirty="0">
                <a:latin typeface="Times New Roman"/>
                <a:cs typeface="Times New Roman"/>
              </a:rPr>
              <a:t> </a:t>
            </a:r>
            <a:r>
              <a:rPr i="0" dirty="0">
                <a:latin typeface="Times New Roman"/>
                <a:cs typeface="Times New Roman"/>
              </a:rPr>
              <a:t>etmenler:</a:t>
            </a:r>
            <a:r>
              <a:rPr i="0" spc="-10" dirty="0">
                <a:latin typeface="Times New Roman"/>
                <a:cs typeface="Times New Roman"/>
              </a:rPr>
              <a:t> </a:t>
            </a:r>
            <a:r>
              <a:rPr i="0" dirty="0">
                <a:latin typeface="Times New Roman"/>
                <a:cs typeface="Times New Roman"/>
              </a:rPr>
              <a:t>Kişiliğin</a:t>
            </a:r>
            <a:r>
              <a:rPr i="0" spc="-45" dirty="0">
                <a:latin typeface="Times New Roman"/>
                <a:cs typeface="Times New Roman"/>
              </a:rPr>
              <a:t> </a:t>
            </a:r>
            <a:r>
              <a:rPr i="0" dirty="0">
                <a:latin typeface="Times New Roman"/>
                <a:cs typeface="Times New Roman"/>
              </a:rPr>
              <a:t>belirleyicileri</a:t>
            </a:r>
          </a:p>
        </p:txBody>
      </p:sp>
      <p:sp>
        <p:nvSpPr>
          <p:cNvPr id="3" name="object 3"/>
          <p:cNvSpPr txBox="1"/>
          <p:nvPr/>
        </p:nvSpPr>
        <p:spPr>
          <a:xfrm>
            <a:off x="917244" y="1833829"/>
            <a:ext cx="2831465" cy="1489710"/>
          </a:xfrm>
          <a:prstGeom prst="rect">
            <a:avLst/>
          </a:prstGeom>
        </p:spPr>
        <p:txBody>
          <a:bodyPr vert="horz" wrap="square" lIns="0" tIns="12700" rIns="0" bIns="0" rtlCol="0">
            <a:spAutoFit/>
          </a:bodyPr>
          <a:lstStyle/>
          <a:p>
            <a:pPr marL="545465" lvl="1" indent="-533400">
              <a:lnSpc>
                <a:spcPct val="100000"/>
              </a:lnSpc>
              <a:spcBef>
                <a:spcPts val="100"/>
              </a:spcBef>
              <a:buAutoNum type="arabicPeriod"/>
              <a:tabLst>
                <a:tab pos="546100" algn="l"/>
              </a:tabLst>
            </a:pPr>
            <a:r>
              <a:rPr sz="2400" spc="-10" dirty="0">
                <a:latin typeface="Times New Roman"/>
                <a:cs typeface="Times New Roman"/>
              </a:rPr>
              <a:t>Biyolojik</a:t>
            </a:r>
            <a:r>
              <a:rPr sz="2400" spc="-15" dirty="0">
                <a:latin typeface="Times New Roman"/>
                <a:cs typeface="Times New Roman"/>
              </a:rPr>
              <a:t> </a:t>
            </a:r>
            <a:r>
              <a:rPr sz="2400" spc="-5" dirty="0">
                <a:latin typeface="Times New Roman"/>
                <a:cs typeface="Times New Roman"/>
              </a:rPr>
              <a:t>faktörler</a:t>
            </a:r>
            <a:endParaRPr sz="2400">
              <a:latin typeface="Times New Roman"/>
              <a:cs typeface="Times New Roman"/>
            </a:endParaRPr>
          </a:p>
          <a:p>
            <a:pPr marL="527685" lvl="1" indent="-515620">
              <a:lnSpc>
                <a:spcPct val="100000"/>
              </a:lnSpc>
              <a:spcBef>
                <a:spcPts val="5"/>
              </a:spcBef>
              <a:buAutoNum type="arabicPeriod"/>
              <a:tabLst>
                <a:tab pos="528320" algn="l"/>
              </a:tabLst>
            </a:pPr>
            <a:r>
              <a:rPr sz="2400" spc="-5" dirty="0">
                <a:latin typeface="Times New Roman"/>
                <a:cs typeface="Times New Roman"/>
              </a:rPr>
              <a:t>Ailesel</a:t>
            </a:r>
            <a:r>
              <a:rPr sz="2400" spc="-65" dirty="0">
                <a:latin typeface="Times New Roman"/>
                <a:cs typeface="Times New Roman"/>
              </a:rPr>
              <a:t> </a:t>
            </a:r>
            <a:r>
              <a:rPr sz="2400" spc="-5" dirty="0">
                <a:latin typeface="Times New Roman"/>
                <a:cs typeface="Times New Roman"/>
              </a:rPr>
              <a:t>faktörler</a:t>
            </a:r>
            <a:endParaRPr sz="2400">
              <a:latin typeface="Times New Roman"/>
              <a:cs typeface="Times New Roman"/>
            </a:endParaRPr>
          </a:p>
          <a:p>
            <a:pPr marL="545465" lvl="1" indent="-533400">
              <a:lnSpc>
                <a:spcPct val="100000"/>
              </a:lnSpc>
              <a:buAutoNum type="arabicPeriod"/>
              <a:tabLst>
                <a:tab pos="546100" algn="l"/>
              </a:tabLst>
            </a:pPr>
            <a:r>
              <a:rPr sz="2400" spc="-15" dirty="0">
                <a:latin typeface="Times New Roman"/>
                <a:cs typeface="Times New Roman"/>
              </a:rPr>
              <a:t>Sosyal</a:t>
            </a:r>
            <a:r>
              <a:rPr sz="2400" spc="5" dirty="0">
                <a:latin typeface="Times New Roman"/>
                <a:cs typeface="Times New Roman"/>
              </a:rPr>
              <a:t> </a:t>
            </a:r>
            <a:r>
              <a:rPr sz="2400" spc="-5" dirty="0">
                <a:latin typeface="Times New Roman"/>
                <a:cs typeface="Times New Roman"/>
              </a:rPr>
              <a:t>faktörler</a:t>
            </a:r>
            <a:endParaRPr sz="2400">
              <a:latin typeface="Times New Roman"/>
              <a:cs typeface="Times New Roman"/>
            </a:endParaRPr>
          </a:p>
          <a:p>
            <a:pPr marL="545465" lvl="1" indent="-533400">
              <a:lnSpc>
                <a:spcPct val="100000"/>
              </a:lnSpc>
              <a:buAutoNum type="arabicPeriod"/>
              <a:tabLst>
                <a:tab pos="546100" algn="l"/>
              </a:tabLst>
            </a:pPr>
            <a:r>
              <a:rPr sz="2400" spc="-5" dirty="0">
                <a:latin typeface="Times New Roman"/>
                <a:cs typeface="Times New Roman"/>
              </a:rPr>
              <a:t>Kültürel</a:t>
            </a:r>
            <a:r>
              <a:rPr sz="2400" spc="-55" dirty="0">
                <a:latin typeface="Times New Roman"/>
                <a:cs typeface="Times New Roman"/>
              </a:rPr>
              <a:t> </a:t>
            </a:r>
            <a:r>
              <a:rPr sz="2400" spc="-5" dirty="0">
                <a:latin typeface="Times New Roman"/>
                <a:cs typeface="Times New Roman"/>
              </a:rPr>
              <a:t>faktörler</a:t>
            </a:r>
            <a:endParaRPr sz="2400">
              <a:latin typeface="Times New Roman"/>
              <a:cs typeface="Times New Roman"/>
            </a:endParaRPr>
          </a:p>
        </p:txBody>
      </p:sp>
      <p:pic>
        <p:nvPicPr>
          <p:cNvPr id="4" name="object 4"/>
          <p:cNvPicPr/>
          <p:nvPr/>
        </p:nvPicPr>
        <p:blipFill>
          <a:blip r:embed="rId2" cstate="print"/>
          <a:stretch>
            <a:fillRect/>
          </a:stretch>
        </p:blipFill>
        <p:spPr>
          <a:xfrm>
            <a:off x="5282184" y="1844039"/>
            <a:ext cx="5773572" cy="31598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4293235" cy="574675"/>
          </a:xfrm>
          <a:prstGeom prst="rect">
            <a:avLst/>
          </a:prstGeom>
        </p:spPr>
        <p:txBody>
          <a:bodyPr vert="horz" wrap="square" lIns="0" tIns="12700" rIns="0" bIns="0" rtlCol="0">
            <a:spAutoFit/>
          </a:bodyPr>
          <a:lstStyle/>
          <a:p>
            <a:pPr marL="12700">
              <a:lnSpc>
                <a:spcPct val="100000"/>
              </a:lnSpc>
              <a:spcBef>
                <a:spcPts val="100"/>
              </a:spcBef>
            </a:pPr>
            <a:r>
              <a:rPr dirty="0"/>
              <a:t>4.1.</a:t>
            </a:r>
            <a:r>
              <a:rPr spc="-35" dirty="0"/>
              <a:t> </a:t>
            </a:r>
            <a:r>
              <a:rPr dirty="0"/>
              <a:t>Biyolojik</a:t>
            </a:r>
            <a:r>
              <a:rPr spc="-90" dirty="0"/>
              <a:t> </a:t>
            </a:r>
            <a:r>
              <a:rPr dirty="0"/>
              <a:t>faktörler</a:t>
            </a:r>
          </a:p>
        </p:txBody>
      </p:sp>
      <p:sp>
        <p:nvSpPr>
          <p:cNvPr id="3" name="object 3"/>
          <p:cNvSpPr txBox="1"/>
          <p:nvPr/>
        </p:nvSpPr>
        <p:spPr>
          <a:xfrm>
            <a:off x="917244" y="1549400"/>
            <a:ext cx="10361295" cy="331914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15" dirty="0">
                <a:latin typeface="Times New Roman"/>
                <a:cs typeface="Times New Roman"/>
              </a:rPr>
              <a:t>İkiz</a:t>
            </a:r>
            <a:r>
              <a:rPr sz="2400" dirty="0">
                <a:latin typeface="Times New Roman"/>
                <a:cs typeface="Times New Roman"/>
              </a:rPr>
              <a:t> </a:t>
            </a:r>
            <a:r>
              <a:rPr sz="2400" spc="-5" dirty="0">
                <a:latin typeface="Times New Roman"/>
                <a:cs typeface="Times New Roman"/>
              </a:rPr>
              <a:t>çalışmaları</a:t>
            </a:r>
            <a:endParaRPr sz="2400" dirty="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Mizaç</a:t>
            </a:r>
            <a:r>
              <a:rPr sz="2400" spc="-70" dirty="0">
                <a:latin typeface="Times New Roman"/>
                <a:cs typeface="Times New Roman"/>
              </a:rPr>
              <a:t> </a:t>
            </a:r>
            <a:r>
              <a:rPr sz="2400" spc="-5" dirty="0">
                <a:latin typeface="Times New Roman"/>
                <a:cs typeface="Times New Roman"/>
              </a:rPr>
              <a:t>çalışmaları</a:t>
            </a:r>
            <a:endParaRPr sz="2400" dirty="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Davranışsal</a:t>
            </a:r>
            <a:r>
              <a:rPr sz="2400" spc="10" dirty="0">
                <a:latin typeface="Times New Roman"/>
                <a:cs typeface="Times New Roman"/>
              </a:rPr>
              <a:t> </a:t>
            </a:r>
            <a:r>
              <a:rPr sz="2400" spc="-10" dirty="0">
                <a:latin typeface="Times New Roman"/>
                <a:cs typeface="Times New Roman"/>
              </a:rPr>
              <a:t>genetik</a:t>
            </a:r>
            <a:r>
              <a:rPr sz="2400" spc="15" dirty="0">
                <a:latin typeface="Times New Roman"/>
                <a:cs typeface="Times New Roman"/>
              </a:rPr>
              <a:t> </a:t>
            </a:r>
            <a:r>
              <a:rPr sz="2400" spc="-5" dirty="0">
                <a:latin typeface="Times New Roman"/>
                <a:cs typeface="Times New Roman"/>
              </a:rPr>
              <a:t>araştırmaları</a:t>
            </a:r>
            <a:endParaRPr sz="2400" dirty="0">
              <a:latin typeface="Times New Roman"/>
              <a:cs typeface="Times New Roman"/>
            </a:endParaRPr>
          </a:p>
          <a:p>
            <a:pPr>
              <a:lnSpc>
                <a:spcPct val="100000"/>
              </a:lnSpc>
              <a:spcBef>
                <a:spcPts val="10"/>
              </a:spcBef>
              <a:buFont typeface="Arial MT"/>
              <a:buChar char="•"/>
            </a:pPr>
            <a:endParaRPr sz="2500" dirty="0">
              <a:latin typeface="Times New Roman"/>
              <a:cs typeface="Times New Roman"/>
            </a:endParaRPr>
          </a:p>
          <a:p>
            <a:pPr marL="469265">
              <a:lnSpc>
                <a:spcPct val="100000"/>
              </a:lnSpc>
            </a:pPr>
            <a:r>
              <a:rPr sz="2400" spc="-20" dirty="0">
                <a:latin typeface="Times New Roman"/>
                <a:cs typeface="Times New Roman"/>
              </a:rPr>
              <a:t>«Babasına</a:t>
            </a:r>
            <a:r>
              <a:rPr sz="2400" spc="114" dirty="0">
                <a:latin typeface="Times New Roman"/>
                <a:cs typeface="Times New Roman"/>
              </a:rPr>
              <a:t> </a:t>
            </a:r>
            <a:r>
              <a:rPr sz="2400" spc="-5" dirty="0">
                <a:latin typeface="Times New Roman"/>
                <a:cs typeface="Times New Roman"/>
              </a:rPr>
              <a:t>çekmiş,</a:t>
            </a:r>
            <a:r>
              <a:rPr sz="2400" dirty="0">
                <a:latin typeface="Times New Roman"/>
                <a:cs typeface="Times New Roman"/>
              </a:rPr>
              <a:t> </a:t>
            </a:r>
            <a:r>
              <a:rPr sz="2400" spc="-10" dirty="0">
                <a:latin typeface="Times New Roman"/>
                <a:cs typeface="Times New Roman"/>
              </a:rPr>
              <a:t>ağırbaşlı»</a:t>
            </a:r>
            <a:endParaRPr sz="2400" dirty="0">
              <a:latin typeface="Times New Roman"/>
              <a:cs typeface="Times New Roman"/>
            </a:endParaRPr>
          </a:p>
          <a:p>
            <a:pPr marL="469265">
              <a:lnSpc>
                <a:spcPct val="100000"/>
              </a:lnSpc>
            </a:pPr>
            <a:r>
              <a:rPr sz="2400" spc="-15" dirty="0">
                <a:latin typeface="Times New Roman"/>
                <a:cs typeface="Times New Roman"/>
              </a:rPr>
              <a:t>«Anasının</a:t>
            </a:r>
            <a:r>
              <a:rPr sz="2400" spc="70" dirty="0">
                <a:latin typeface="Times New Roman"/>
                <a:cs typeface="Times New Roman"/>
              </a:rPr>
              <a:t> </a:t>
            </a:r>
            <a:r>
              <a:rPr sz="2400" spc="-5" dirty="0">
                <a:latin typeface="Times New Roman"/>
                <a:cs typeface="Times New Roman"/>
              </a:rPr>
              <a:t>oğlu,</a:t>
            </a:r>
            <a:r>
              <a:rPr sz="2400" spc="20" dirty="0">
                <a:latin typeface="Times New Roman"/>
                <a:cs typeface="Times New Roman"/>
              </a:rPr>
              <a:t> </a:t>
            </a:r>
            <a:r>
              <a:rPr sz="2400" spc="-5" dirty="0">
                <a:latin typeface="Times New Roman"/>
                <a:cs typeface="Times New Roman"/>
              </a:rPr>
              <a:t>çok</a:t>
            </a:r>
            <a:r>
              <a:rPr sz="2400" spc="-15" dirty="0">
                <a:latin typeface="Times New Roman"/>
                <a:cs typeface="Times New Roman"/>
              </a:rPr>
              <a:t> </a:t>
            </a:r>
            <a:r>
              <a:rPr sz="2400" dirty="0">
                <a:latin typeface="Times New Roman"/>
                <a:cs typeface="Times New Roman"/>
              </a:rPr>
              <a:t>dışadönük»</a:t>
            </a:r>
          </a:p>
          <a:p>
            <a:pPr>
              <a:lnSpc>
                <a:spcPct val="100000"/>
              </a:lnSpc>
              <a:spcBef>
                <a:spcPts val="10"/>
              </a:spcBef>
            </a:pPr>
            <a:endParaRPr sz="2500" dirty="0">
              <a:latin typeface="Times New Roman"/>
              <a:cs typeface="Times New Roman"/>
            </a:endParaRPr>
          </a:p>
          <a:p>
            <a:pPr marL="241300" marR="5080" indent="-228600">
              <a:lnSpc>
                <a:spcPct val="100000"/>
              </a:lnSpc>
              <a:buFont typeface="Arial MT"/>
              <a:buChar char="•"/>
              <a:tabLst>
                <a:tab pos="241300" algn="l"/>
                <a:tab pos="1677035" algn="l"/>
                <a:tab pos="2640330" algn="l"/>
                <a:tab pos="3990975" algn="l"/>
                <a:tab pos="5536565" algn="l"/>
                <a:tab pos="6576059" algn="l"/>
                <a:tab pos="7311390" algn="l"/>
                <a:tab pos="8884285" algn="l"/>
                <a:tab pos="10009505" algn="l"/>
              </a:tabLst>
            </a:pPr>
            <a:r>
              <a:rPr sz="2400" b="1" dirty="0">
                <a:latin typeface="Times New Roman"/>
                <a:cs typeface="Times New Roman"/>
              </a:rPr>
              <a:t>E</a:t>
            </a:r>
            <a:r>
              <a:rPr sz="2400" b="1" spc="-5" dirty="0">
                <a:latin typeface="Times New Roman"/>
                <a:cs typeface="Times New Roman"/>
              </a:rPr>
              <a:t>ys</a:t>
            </a:r>
            <a:r>
              <a:rPr sz="2400" b="1" spc="-15" dirty="0">
                <a:latin typeface="Times New Roman"/>
                <a:cs typeface="Times New Roman"/>
              </a:rPr>
              <a:t>e</a:t>
            </a:r>
            <a:r>
              <a:rPr sz="2400" b="1" dirty="0">
                <a:latin typeface="Times New Roman"/>
                <a:cs typeface="Times New Roman"/>
              </a:rPr>
              <a:t>n</a:t>
            </a:r>
            <a:r>
              <a:rPr sz="2400" b="1" spc="-10" dirty="0">
                <a:latin typeface="Times New Roman"/>
                <a:cs typeface="Times New Roman"/>
              </a:rPr>
              <a:t>c</a:t>
            </a:r>
            <a:r>
              <a:rPr sz="2400" b="1" spc="10" dirty="0">
                <a:latin typeface="Times New Roman"/>
                <a:cs typeface="Times New Roman"/>
              </a:rPr>
              <a:t>k</a:t>
            </a:r>
            <a:r>
              <a:rPr sz="2400" b="1" dirty="0">
                <a:latin typeface="Times New Roman"/>
                <a:cs typeface="Times New Roman"/>
              </a:rPr>
              <a:t>:	</a:t>
            </a:r>
            <a:r>
              <a:rPr sz="2400" spc="-75" dirty="0">
                <a:latin typeface="Times New Roman"/>
                <a:cs typeface="Times New Roman"/>
              </a:rPr>
              <a:t>«</a:t>
            </a:r>
            <a:r>
              <a:rPr sz="2400" spc="15" dirty="0">
                <a:latin typeface="Times New Roman"/>
                <a:cs typeface="Times New Roman"/>
              </a:rPr>
              <a:t>E</a:t>
            </a:r>
            <a:r>
              <a:rPr sz="2400" dirty="0">
                <a:latin typeface="Times New Roman"/>
                <a:cs typeface="Times New Roman"/>
              </a:rPr>
              <a:t>ğ</a:t>
            </a:r>
            <a:r>
              <a:rPr sz="2400" spc="-10" dirty="0">
                <a:latin typeface="Times New Roman"/>
                <a:cs typeface="Times New Roman"/>
              </a:rPr>
              <a:t>e</a:t>
            </a:r>
            <a:r>
              <a:rPr sz="2400" dirty="0">
                <a:latin typeface="Times New Roman"/>
                <a:cs typeface="Times New Roman"/>
              </a:rPr>
              <a:t>r	b</a:t>
            </a:r>
            <a:r>
              <a:rPr sz="2400" spc="50" dirty="0">
                <a:latin typeface="Times New Roman"/>
                <a:cs typeface="Times New Roman"/>
              </a:rPr>
              <a:t>i</a:t>
            </a:r>
            <a:r>
              <a:rPr sz="2400" spc="-50" dirty="0">
                <a:latin typeface="Times New Roman"/>
                <a:cs typeface="Times New Roman"/>
              </a:rPr>
              <a:t>y</a:t>
            </a:r>
            <a:r>
              <a:rPr sz="2400" dirty="0">
                <a:latin typeface="Times New Roman"/>
                <a:cs typeface="Times New Roman"/>
              </a:rPr>
              <a:t>o</a:t>
            </a:r>
            <a:r>
              <a:rPr sz="2400" spc="25" dirty="0">
                <a:latin typeface="Times New Roman"/>
                <a:cs typeface="Times New Roman"/>
              </a:rPr>
              <a:t>l</a:t>
            </a:r>
            <a:r>
              <a:rPr sz="2400" dirty="0">
                <a:latin typeface="Times New Roman"/>
                <a:cs typeface="Times New Roman"/>
              </a:rPr>
              <a:t>oj</a:t>
            </a:r>
            <a:r>
              <a:rPr sz="2400" spc="5" dirty="0">
                <a:latin typeface="Times New Roman"/>
                <a:cs typeface="Times New Roman"/>
              </a:rPr>
              <a:t>i</a:t>
            </a:r>
            <a:r>
              <a:rPr sz="2400" dirty="0">
                <a:latin typeface="Times New Roman"/>
                <a:cs typeface="Times New Roman"/>
              </a:rPr>
              <a:t>k	</a:t>
            </a:r>
            <a:r>
              <a:rPr sz="2400" spc="-10" dirty="0">
                <a:latin typeface="Times New Roman"/>
                <a:cs typeface="Times New Roman"/>
              </a:rPr>
              <a:t>e</a:t>
            </a:r>
            <a:r>
              <a:rPr sz="2400" dirty="0">
                <a:latin typeface="Times New Roman"/>
                <a:cs typeface="Times New Roman"/>
              </a:rPr>
              <a:t>t</a:t>
            </a:r>
            <a:r>
              <a:rPr sz="2400" spc="5" dirty="0">
                <a:latin typeface="Times New Roman"/>
                <a:cs typeface="Times New Roman"/>
              </a:rPr>
              <a:t>m</a:t>
            </a:r>
            <a:r>
              <a:rPr sz="2400" spc="-10" dirty="0">
                <a:latin typeface="Times New Roman"/>
                <a:cs typeface="Times New Roman"/>
              </a:rPr>
              <a:t>e</a:t>
            </a:r>
            <a:r>
              <a:rPr sz="2400" dirty="0">
                <a:latin typeface="Times New Roman"/>
                <a:cs typeface="Times New Roman"/>
              </a:rPr>
              <a:t>nle</a:t>
            </a:r>
            <a:r>
              <a:rPr sz="2400" spc="-15" dirty="0">
                <a:latin typeface="Times New Roman"/>
                <a:cs typeface="Times New Roman"/>
              </a:rPr>
              <a:t>r</a:t>
            </a:r>
            <a:r>
              <a:rPr sz="2400" dirty="0">
                <a:latin typeface="Times New Roman"/>
                <a:cs typeface="Times New Roman"/>
              </a:rPr>
              <a:t>in	b</a:t>
            </a:r>
            <a:r>
              <a:rPr sz="2400" spc="-10" dirty="0">
                <a:latin typeface="Times New Roman"/>
                <a:cs typeface="Times New Roman"/>
              </a:rPr>
              <a:t>a</a:t>
            </a:r>
            <a:r>
              <a:rPr sz="2400" spc="-5" dirty="0">
                <a:latin typeface="Times New Roman"/>
                <a:cs typeface="Times New Roman"/>
              </a:rPr>
              <a:t>skı</a:t>
            </a:r>
            <a:r>
              <a:rPr sz="2400" dirty="0">
                <a:latin typeface="Times New Roman"/>
                <a:cs typeface="Times New Roman"/>
              </a:rPr>
              <a:t>n	rolü	ol</a:t>
            </a:r>
            <a:r>
              <a:rPr sz="2400" spc="5" dirty="0">
                <a:latin typeface="Times New Roman"/>
                <a:cs typeface="Times New Roman"/>
              </a:rPr>
              <a:t>m</a:t>
            </a:r>
            <a:r>
              <a:rPr sz="2400" spc="-10" dirty="0">
                <a:latin typeface="Times New Roman"/>
                <a:cs typeface="Times New Roman"/>
              </a:rPr>
              <a:t>a</a:t>
            </a:r>
            <a:r>
              <a:rPr sz="2400" spc="-5" dirty="0">
                <a:latin typeface="Times New Roman"/>
                <a:cs typeface="Times New Roman"/>
              </a:rPr>
              <a:t>s</a:t>
            </a:r>
            <a:r>
              <a:rPr sz="2400" spc="35" dirty="0">
                <a:latin typeface="Times New Roman"/>
                <a:cs typeface="Times New Roman"/>
              </a:rPr>
              <a:t>a</a:t>
            </a:r>
            <a:r>
              <a:rPr sz="2400" spc="-50" dirty="0">
                <a:latin typeface="Times New Roman"/>
                <a:cs typeface="Times New Roman"/>
              </a:rPr>
              <a:t>y</a:t>
            </a:r>
            <a:r>
              <a:rPr sz="2400" dirty="0">
                <a:latin typeface="Times New Roman"/>
                <a:cs typeface="Times New Roman"/>
              </a:rPr>
              <a:t>dı,	b</a:t>
            </a:r>
            <a:r>
              <a:rPr sz="2400" spc="45" dirty="0">
                <a:latin typeface="Times New Roman"/>
                <a:cs typeface="Times New Roman"/>
              </a:rPr>
              <a:t>ö</a:t>
            </a:r>
            <a:r>
              <a:rPr sz="2400" spc="-75" dirty="0">
                <a:latin typeface="Times New Roman"/>
                <a:cs typeface="Times New Roman"/>
              </a:rPr>
              <a:t>y</a:t>
            </a:r>
            <a:r>
              <a:rPr sz="2400" spc="25" dirty="0">
                <a:latin typeface="Times New Roman"/>
                <a:cs typeface="Times New Roman"/>
              </a:rPr>
              <a:t>l</a:t>
            </a:r>
            <a:r>
              <a:rPr sz="2400" spc="-10" dirty="0">
                <a:latin typeface="Times New Roman"/>
                <a:cs typeface="Times New Roman"/>
              </a:rPr>
              <a:t>e</a:t>
            </a:r>
            <a:r>
              <a:rPr sz="2400" spc="-5" dirty="0">
                <a:latin typeface="Times New Roman"/>
                <a:cs typeface="Times New Roman"/>
              </a:rPr>
              <a:t>si</a:t>
            </a:r>
            <a:r>
              <a:rPr sz="2400" dirty="0">
                <a:latin typeface="Times New Roman"/>
                <a:cs typeface="Times New Roman"/>
              </a:rPr>
              <a:t>	bir  </a:t>
            </a:r>
            <a:r>
              <a:rPr sz="2400" spc="-5" dirty="0">
                <a:latin typeface="Times New Roman"/>
                <a:cs typeface="Times New Roman"/>
              </a:rPr>
              <a:t>kültürlerarası</a:t>
            </a:r>
            <a:r>
              <a:rPr sz="2400" spc="5" dirty="0">
                <a:latin typeface="Times New Roman"/>
                <a:cs typeface="Times New Roman"/>
              </a:rPr>
              <a:t> </a:t>
            </a:r>
            <a:r>
              <a:rPr sz="2400" spc="-5" dirty="0">
                <a:latin typeface="Times New Roman"/>
                <a:cs typeface="Times New Roman"/>
              </a:rPr>
              <a:t>benzerlik</a:t>
            </a:r>
            <a:r>
              <a:rPr sz="2400" spc="5" dirty="0">
                <a:latin typeface="Times New Roman"/>
                <a:cs typeface="Times New Roman"/>
              </a:rPr>
              <a:t> </a:t>
            </a:r>
            <a:r>
              <a:rPr sz="2400" dirty="0">
                <a:latin typeface="Times New Roman"/>
                <a:cs typeface="Times New Roman"/>
              </a:rPr>
              <a:t>söz</a:t>
            </a:r>
            <a:r>
              <a:rPr sz="2400" spc="-10" dirty="0">
                <a:latin typeface="Times New Roman"/>
                <a:cs typeface="Times New Roman"/>
              </a:rPr>
              <a:t> </a:t>
            </a:r>
            <a:r>
              <a:rPr sz="2400" dirty="0">
                <a:latin typeface="Times New Roman"/>
                <a:cs typeface="Times New Roman"/>
              </a:rPr>
              <a:t>konusu</a:t>
            </a:r>
            <a:r>
              <a:rPr sz="2400" spc="-5" dirty="0">
                <a:latin typeface="Times New Roman"/>
                <a:cs typeface="Times New Roman"/>
              </a:rPr>
              <a:t> </a:t>
            </a:r>
            <a:r>
              <a:rPr sz="2400" dirty="0">
                <a:latin typeface="Times New Roman"/>
                <a:cs typeface="Times New Roman"/>
              </a:rPr>
              <a:t>olmazdı»</a:t>
            </a:r>
            <a:r>
              <a:rPr sz="2400" spc="-55" dirty="0">
                <a:latin typeface="Times New Roman"/>
                <a:cs typeface="Times New Roman"/>
              </a:rPr>
              <a:t> </a:t>
            </a:r>
            <a:r>
              <a:rPr sz="2400" spc="-5" dirty="0">
                <a:latin typeface="Times New Roman"/>
                <a:cs typeface="Times New Roman"/>
              </a:rPr>
              <a:t>(1990,</a:t>
            </a:r>
            <a:r>
              <a:rPr sz="2400" spc="20" dirty="0">
                <a:latin typeface="Times New Roman"/>
                <a:cs typeface="Times New Roman"/>
              </a:rPr>
              <a:t> </a:t>
            </a:r>
            <a:r>
              <a:rPr sz="2400" spc="-5" dirty="0">
                <a:latin typeface="Times New Roman"/>
                <a:cs typeface="Times New Roman"/>
              </a:rPr>
              <a:t>s.246)</a:t>
            </a:r>
            <a:endParaRPr sz="2400" dirty="0">
              <a:latin typeface="Times New Roman"/>
              <a:cs typeface="Times New Roman"/>
            </a:endParaRPr>
          </a:p>
        </p:txBody>
      </p:sp>
      <p:pic>
        <p:nvPicPr>
          <p:cNvPr id="4" name="object 4"/>
          <p:cNvPicPr/>
          <p:nvPr/>
        </p:nvPicPr>
        <p:blipFill>
          <a:blip r:embed="rId2" cstate="print"/>
          <a:stretch>
            <a:fillRect/>
          </a:stretch>
        </p:blipFill>
        <p:spPr>
          <a:xfrm>
            <a:off x="7464552" y="1524000"/>
            <a:ext cx="3863910" cy="2040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391916" y="725881"/>
            <a:ext cx="8961883" cy="553998"/>
          </a:xfrm>
        </p:spPr>
        <p:txBody>
          <a:bodyPr/>
          <a:lstStyle/>
          <a:p>
            <a:r>
              <a:rPr lang="tr-TR" dirty="0">
                <a:latin typeface="Times New Roman" panose="02020603050405020304" pitchFamily="18" charset="0"/>
                <a:cs typeface="Times New Roman" panose="02020603050405020304" pitchFamily="18" charset="0"/>
              </a:rPr>
              <a:t>Çevresel Etkileri Kalıtsal </a:t>
            </a:r>
            <a:r>
              <a:rPr lang="tr-TR" dirty="0" smtClean="0">
                <a:latin typeface="Times New Roman" panose="02020603050405020304" pitchFamily="18" charset="0"/>
                <a:cs typeface="Times New Roman" panose="02020603050405020304" pitchFamily="18" charset="0"/>
              </a:rPr>
              <a:t>Etkilerden </a:t>
            </a:r>
            <a:r>
              <a:rPr lang="tr-TR" dirty="0">
                <a:latin typeface="Times New Roman" panose="02020603050405020304" pitchFamily="18" charset="0"/>
                <a:cs typeface="Times New Roman" panose="02020603050405020304" pitchFamily="18" charset="0"/>
              </a:rPr>
              <a:t>Ayırmak</a:t>
            </a:r>
            <a:endParaRPr lang="tr-TR" dirty="0"/>
          </a:p>
        </p:txBody>
      </p:sp>
      <p:sp>
        <p:nvSpPr>
          <p:cNvPr id="3" name="Metin Yer Tutucusu 2"/>
          <p:cNvSpPr>
            <a:spLocks noGrp="1"/>
          </p:cNvSpPr>
          <p:nvPr>
            <p:ph type="body" idx="1"/>
          </p:nvPr>
        </p:nvSpPr>
        <p:spPr>
          <a:xfrm>
            <a:off x="917244" y="1715515"/>
            <a:ext cx="10357510" cy="4154984"/>
          </a:xfrm>
        </p:spPr>
        <p:txBody>
          <a:bodyPr/>
          <a:lstStyle/>
          <a:p>
            <a:pPr>
              <a:buFont typeface="Wingdings" pitchFamily="2" charset="2"/>
              <a:buChar char="v"/>
            </a:pPr>
            <a:r>
              <a:rPr lang="tr-TR" b="0" dirty="0">
                <a:solidFill>
                  <a:schemeClr val="tx1"/>
                </a:solidFill>
                <a:latin typeface="Times New Roman" panose="02020603050405020304" pitchFamily="18" charset="0"/>
                <a:cs typeface="Times New Roman" panose="02020603050405020304" pitchFamily="18" charset="0"/>
              </a:rPr>
              <a:t>İki yöntem kullanılmaktadır: </a:t>
            </a:r>
            <a:endParaRPr lang="tr-TR" b="0" dirty="0" smtClean="0">
              <a:solidFill>
                <a:schemeClr val="tx1"/>
              </a:solidFill>
              <a:latin typeface="Times New Roman" panose="02020603050405020304" pitchFamily="18" charset="0"/>
              <a:cs typeface="Times New Roman" panose="02020603050405020304" pitchFamily="18" charset="0"/>
            </a:endParaRPr>
          </a:p>
          <a:p>
            <a:pPr lvl="1">
              <a:buFont typeface="Wingdings" pitchFamily="2" charset="2"/>
              <a:buChar char="v"/>
            </a:pPr>
            <a:r>
              <a:rPr lang="tr-TR" b="0" dirty="0" smtClean="0">
                <a:solidFill>
                  <a:schemeClr val="tx1"/>
                </a:solidFill>
                <a:latin typeface="Times New Roman" panose="02020603050405020304" pitchFamily="18" charset="0"/>
                <a:cs typeface="Times New Roman" panose="02020603050405020304" pitchFamily="18" charset="0"/>
              </a:rPr>
              <a:t>(</a:t>
            </a:r>
            <a:r>
              <a:rPr lang="tr-TR" b="0" dirty="0">
                <a:solidFill>
                  <a:schemeClr val="tx1"/>
                </a:solidFill>
                <a:latin typeface="Times New Roman" panose="02020603050405020304" pitchFamily="18" charset="0"/>
                <a:cs typeface="Times New Roman" panose="02020603050405020304" pitchFamily="18" charset="0"/>
              </a:rPr>
              <a:t>1) İkizler araştırmaları, </a:t>
            </a:r>
            <a:endParaRPr lang="tr-TR" b="0" dirty="0" smtClean="0">
              <a:solidFill>
                <a:schemeClr val="tx1"/>
              </a:solidFill>
              <a:latin typeface="Times New Roman" panose="02020603050405020304" pitchFamily="18" charset="0"/>
              <a:cs typeface="Times New Roman" panose="02020603050405020304" pitchFamily="18" charset="0"/>
            </a:endParaRPr>
          </a:p>
          <a:p>
            <a:pPr lvl="1">
              <a:buFont typeface="Wingdings" pitchFamily="2" charset="2"/>
              <a:buChar char="v"/>
            </a:pPr>
            <a:r>
              <a:rPr lang="tr-TR" b="0" dirty="0" smtClean="0">
                <a:solidFill>
                  <a:schemeClr val="tx1"/>
                </a:solidFill>
                <a:latin typeface="Times New Roman" panose="02020603050405020304" pitchFamily="18" charset="0"/>
                <a:cs typeface="Times New Roman" panose="02020603050405020304" pitchFamily="18" charset="0"/>
              </a:rPr>
              <a:t>(</a:t>
            </a:r>
            <a:r>
              <a:rPr lang="tr-TR" b="0" dirty="0">
                <a:solidFill>
                  <a:schemeClr val="tx1"/>
                </a:solidFill>
                <a:latin typeface="Times New Roman" panose="02020603050405020304" pitchFamily="18" charset="0"/>
                <a:cs typeface="Times New Roman" panose="02020603050405020304" pitchFamily="18" charset="0"/>
              </a:rPr>
              <a:t>2) Evlat edinilme </a:t>
            </a:r>
            <a:r>
              <a:rPr lang="tr-TR" b="0" dirty="0" smtClean="0">
                <a:solidFill>
                  <a:schemeClr val="tx1"/>
                </a:solidFill>
                <a:latin typeface="Times New Roman" panose="02020603050405020304" pitchFamily="18" charset="0"/>
                <a:cs typeface="Times New Roman" panose="02020603050405020304" pitchFamily="18" charset="0"/>
              </a:rPr>
              <a:t>araştırmaları</a:t>
            </a:r>
          </a:p>
          <a:p>
            <a:pPr lvl="1"/>
            <a:endParaRPr lang="tr-TR" b="0" dirty="0">
              <a:solidFill>
                <a:schemeClr val="tx1"/>
              </a:solidFill>
              <a:latin typeface="Times New Roman" panose="02020603050405020304" pitchFamily="18" charset="0"/>
              <a:cs typeface="Times New Roman" panose="02020603050405020304" pitchFamily="18" charset="0"/>
            </a:endParaRPr>
          </a:p>
          <a:p>
            <a:pPr>
              <a:buFont typeface="Wingdings" pitchFamily="2" charset="2"/>
              <a:buChar char="v"/>
            </a:pPr>
            <a:r>
              <a:rPr lang="tr-TR" b="0" dirty="0">
                <a:solidFill>
                  <a:schemeClr val="tx1"/>
                </a:solidFill>
                <a:latin typeface="Times New Roman" panose="02020603050405020304" pitchFamily="18" charset="0"/>
                <a:cs typeface="Times New Roman" panose="02020603050405020304" pitchFamily="18" charset="0"/>
              </a:rPr>
              <a:t>İkizler araştırmalarında, tek yumurta (TY) ikizleri ve çift yumurta (ÇY) ikizleri arasındaki farktan faydalanılır. </a:t>
            </a:r>
            <a:r>
              <a:rPr lang="tr-TR" b="0" dirty="0" err="1">
                <a:solidFill>
                  <a:schemeClr val="tx1"/>
                </a:solidFill>
                <a:latin typeface="Times New Roman" panose="02020603050405020304" pitchFamily="18" charset="0"/>
                <a:cs typeface="Times New Roman" panose="02020603050405020304" pitchFamily="18" charset="0"/>
              </a:rPr>
              <a:t>TY’ler</a:t>
            </a:r>
            <a:r>
              <a:rPr lang="tr-TR" b="0" dirty="0">
                <a:solidFill>
                  <a:schemeClr val="tx1"/>
                </a:solidFill>
                <a:latin typeface="Times New Roman" panose="02020603050405020304" pitchFamily="18" charset="0"/>
                <a:cs typeface="Times New Roman" panose="02020603050405020304" pitchFamily="18" charset="0"/>
              </a:rPr>
              <a:t> aynı genetik koda sahipken </a:t>
            </a:r>
            <a:r>
              <a:rPr lang="tr-TR" b="0" dirty="0" err="1">
                <a:solidFill>
                  <a:schemeClr val="tx1"/>
                </a:solidFill>
                <a:latin typeface="Times New Roman" panose="02020603050405020304" pitchFamily="18" charset="0"/>
                <a:cs typeface="Times New Roman" panose="02020603050405020304" pitchFamily="18" charset="0"/>
              </a:rPr>
              <a:t>ÇY’ler</a:t>
            </a:r>
            <a:r>
              <a:rPr lang="tr-TR" b="0" dirty="0">
                <a:solidFill>
                  <a:schemeClr val="tx1"/>
                </a:solidFill>
                <a:latin typeface="Times New Roman" panose="02020603050405020304" pitchFamily="18" charset="0"/>
                <a:cs typeface="Times New Roman" panose="02020603050405020304" pitchFamily="18" charset="0"/>
              </a:rPr>
              <a:t> farklı genetik koda sahiptir</a:t>
            </a:r>
            <a:r>
              <a:rPr lang="tr-TR" b="0" dirty="0" smtClean="0">
                <a:solidFill>
                  <a:schemeClr val="tx1"/>
                </a:solidFill>
                <a:latin typeface="Times New Roman" panose="02020603050405020304" pitchFamily="18" charset="0"/>
                <a:cs typeface="Times New Roman" panose="02020603050405020304" pitchFamily="18" charset="0"/>
              </a:rPr>
              <a:t>.</a:t>
            </a:r>
          </a:p>
          <a:p>
            <a:endParaRPr lang="tr-TR" b="0" dirty="0">
              <a:solidFill>
                <a:schemeClr val="tx1"/>
              </a:solidFill>
              <a:latin typeface="Times New Roman" panose="02020603050405020304" pitchFamily="18" charset="0"/>
              <a:cs typeface="Times New Roman" panose="02020603050405020304" pitchFamily="18" charset="0"/>
            </a:endParaRPr>
          </a:p>
          <a:p>
            <a:pPr>
              <a:buFont typeface="Wingdings" pitchFamily="2" charset="2"/>
              <a:buChar char="v"/>
            </a:pPr>
            <a:r>
              <a:rPr lang="tr-TR" b="0" dirty="0">
                <a:solidFill>
                  <a:schemeClr val="tx1"/>
                </a:solidFill>
                <a:latin typeface="Times New Roman" panose="02020603050405020304" pitchFamily="18" charset="0"/>
                <a:cs typeface="Times New Roman" panose="02020603050405020304" pitchFamily="18" charset="0"/>
              </a:rPr>
              <a:t>Evlat edinilme araştırmalarında ise evlat edinilmiş çocukların sahiplenici ebeveynlerinden farklı genetik koda sahip olmalarından faydalanılır. Evlat edinilmiş kişilerin kişilik özellikleri ile biyolojik anne-baba kişilik özellikleri karşılaştırılır.</a:t>
            </a:r>
          </a:p>
          <a:p>
            <a:endParaRPr lang="tr-TR" b="0" dirty="0">
              <a:solidFill>
                <a:schemeClr val="tx1"/>
              </a:solidFill>
            </a:endParaRPr>
          </a:p>
        </p:txBody>
      </p:sp>
    </p:spTree>
    <p:extLst>
      <p:ext uri="{BB962C8B-B14F-4D97-AF65-F5344CB8AC3E}">
        <p14:creationId xmlns:p14="http://schemas.microsoft.com/office/powerpoint/2010/main" val="2817093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981200" y="267494"/>
            <a:ext cx="8229600" cy="497210"/>
          </a:xfrm>
        </p:spPr>
        <p:txBody>
          <a:bodyPr>
            <a:normAutofit fontScale="90000"/>
          </a:bodyPr>
          <a:lstStyle/>
          <a:p>
            <a:r>
              <a:rPr lang="tr-TR" dirty="0">
                <a:latin typeface="Times New Roman" panose="02020603050405020304" pitchFamily="18" charset="0"/>
                <a:cs typeface="Times New Roman" panose="02020603050405020304" pitchFamily="18" charset="0"/>
              </a:rPr>
              <a:t>İkiz Araştırmaları</a:t>
            </a:r>
            <a:endParaRPr lang="tr-TR" dirty="0"/>
          </a:p>
        </p:txBody>
      </p:sp>
      <p:sp>
        <p:nvSpPr>
          <p:cNvPr id="8" name="7 Metin kutusu"/>
          <p:cNvSpPr txBox="1"/>
          <p:nvPr/>
        </p:nvSpPr>
        <p:spPr>
          <a:xfrm>
            <a:off x="990600" y="1628801"/>
            <a:ext cx="5033392" cy="3785652"/>
          </a:xfrm>
          <a:prstGeom prst="rect">
            <a:avLst/>
          </a:prstGeom>
          <a:noFill/>
        </p:spPr>
        <p:txBody>
          <a:bodyPr wrap="square" rtlCol="0">
            <a:spAutoFit/>
          </a:bodyPr>
          <a:lstStyle/>
          <a:p>
            <a:pPr>
              <a:buFont typeface="Wingdings" pitchFamily="2" charset="2"/>
              <a:buChar char="v"/>
            </a:pPr>
            <a:r>
              <a:rPr lang="tr-TR" sz="2000" dirty="0">
                <a:latin typeface="Times New Roman" panose="02020603050405020304" pitchFamily="18" charset="0"/>
                <a:cs typeface="Times New Roman" panose="02020603050405020304" pitchFamily="18" charset="0"/>
              </a:rPr>
              <a:t> Bu yöntemi kullanan araştırmalar aynı yaşta, aynı cinsiyette olan ve aynı kurallar altında aynı evde yaşayan ikizleri inceler</a:t>
            </a:r>
            <a:r>
              <a:rPr lang="tr-TR" sz="2000" dirty="0" smtClean="0">
                <a:latin typeface="Times New Roman" panose="02020603050405020304" pitchFamily="18" charset="0"/>
                <a:cs typeface="Times New Roman" panose="02020603050405020304" pitchFamily="18" charset="0"/>
              </a:rPr>
              <a:t>.</a:t>
            </a:r>
          </a:p>
          <a:p>
            <a:endParaRPr lang="tr-TR" sz="2000" dirty="0">
              <a:latin typeface="Times New Roman" panose="02020603050405020304" pitchFamily="18" charset="0"/>
              <a:cs typeface="Times New Roman" panose="02020603050405020304" pitchFamily="18" charset="0"/>
            </a:endParaRPr>
          </a:p>
          <a:p>
            <a:pPr>
              <a:buFont typeface="Wingdings" pitchFamily="2" charset="2"/>
              <a:buChar char="v"/>
            </a:pPr>
            <a:r>
              <a:rPr lang="tr-TR" sz="2000" dirty="0">
                <a:latin typeface="Times New Roman" panose="02020603050405020304" pitchFamily="18" charset="0"/>
                <a:cs typeface="Times New Roman" panose="02020603050405020304" pitchFamily="18" charset="0"/>
              </a:rPr>
              <a:t> Kalıtımın kişilik üzerinde etkisi varsa </a:t>
            </a:r>
            <a:endParaRPr lang="tr-TR" sz="2000" dirty="0" smtClean="0">
              <a:latin typeface="Times New Roman" panose="02020603050405020304" pitchFamily="18" charset="0"/>
              <a:cs typeface="Times New Roman" panose="02020603050405020304" pitchFamily="18" charset="0"/>
            </a:endParaRPr>
          </a:p>
          <a:p>
            <a:r>
              <a:rPr lang="tr-TR" sz="2000" dirty="0" err="1" smtClean="0">
                <a:latin typeface="Times New Roman" panose="02020603050405020304" pitchFamily="18" charset="0"/>
                <a:cs typeface="Times New Roman" panose="02020603050405020304" pitchFamily="18" charset="0"/>
              </a:rPr>
              <a:t>TY’lerin</a:t>
            </a:r>
            <a:r>
              <a:rPr lang="tr-TR" sz="2000" dirty="0" smtClean="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ÇY’lere</a:t>
            </a:r>
            <a:r>
              <a:rPr lang="tr-TR" sz="2000" dirty="0">
                <a:latin typeface="Times New Roman" panose="02020603050405020304" pitchFamily="18" charset="0"/>
                <a:cs typeface="Times New Roman" panose="02020603050405020304" pitchFamily="18" charset="0"/>
              </a:rPr>
              <a:t> göre daha çok ortak özelliğe sahip olması beklenir</a:t>
            </a:r>
            <a:r>
              <a:rPr lang="tr-TR" sz="2000" dirty="0" smtClean="0">
                <a:latin typeface="Times New Roman" panose="02020603050405020304" pitchFamily="18" charset="0"/>
                <a:cs typeface="Times New Roman" panose="02020603050405020304" pitchFamily="18" charset="0"/>
              </a:rPr>
              <a:t>.</a:t>
            </a:r>
          </a:p>
          <a:p>
            <a:endParaRPr lang="tr-TR" sz="2000" dirty="0">
              <a:latin typeface="Times New Roman" panose="02020603050405020304" pitchFamily="18" charset="0"/>
              <a:cs typeface="Times New Roman" panose="02020603050405020304" pitchFamily="18" charset="0"/>
            </a:endParaRPr>
          </a:p>
          <a:p>
            <a:pPr>
              <a:buFont typeface="Wingdings" pitchFamily="2" charset="2"/>
              <a:buChar char="v"/>
            </a:pPr>
            <a:r>
              <a:rPr lang="tr-TR" sz="2000" dirty="0">
                <a:latin typeface="Times New Roman" panose="02020603050405020304" pitchFamily="18" charset="0"/>
                <a:cs typeface="Times New Roman" panose="02020603050405020304" pitchFamily="18" charset="0"/>
              </a:rPr>
              <a:t> Çevresel etmenler her iki tür ikiz için de aşağı yukarı aynı olduğu için, TY ikizlerinin birbirine daha çok benzemelerinin nedeninin ortak genler olduğu düşünülür.</a:t>
            </a:r>
          </a:p>
        </p:txBody>
      </p:sp>
      <p:pic>
        <p:nvPicPr>
          <p:cNvPr id="4" name="Resim 3"/>
          <p:cNvPicPr>
            <a:picLocks noChangeAspect="1"/>
          </p:cNvPicPr>
          <p:nvPr/>
        </p:nvPicPr>
        <p:blipFill>
          <a:blip r:embed="rId2"/>
          <a:stretch>
            <a:fillRect/>
          </a:stretch>
        </p:blipFill>
        <p:spPr>
          <a:xfrm>
            <a:off x="6477000" y="1981200"/>
            <a:ext cx="4919132" cy="2767012"/>
          </a:xfrm>
          <a:prstGeom prst="rect">
            <a:avLst/>
          </a:prstGeom>
        </p:spPr>
      </p:pic>
    </p:spTree>
    <p:extLst>
      <p:ext uri="{BB962C8B-B14F-4D97-AF65-F5344CB8AC3E}">
        <p14:creationId xmlns:p14="http://schemas.microsoft.com/office/powerpoint/2010/main" val="2349845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İçerik Yer Tutucusu"/>
          <p:cNvGraphicFramePr>
            <a:graphicFrameLocks noGrp="1"/>
          </p:cNvGraphicFramePr>
          <p:nvPr>
            <p:ph idx="1"/>
            <p:extLst/>
          </p:nvPr>
        </p:nvGraphicFramePr>
        <p:xfrm>
          <a:off x="6324600" y="914400"/>
          <a:ext cx="4800600" cy="5404985"/>
        </p:xfrm>
        <a:graphic>
          <a:graphicData uri="http://schemas.openxmlformats.org/drawingml/2006/table">
            <a:tbl>
              <a:tblPr firstRow="1" bandRow="1">
                <a:tableStyleId>{5DA37D80-6434-44D0-A028-1B22A696006F}</a:tableStyleId>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898117">
                <a:tc>
                  <a:txBody>
                    <a:bodyPr/>
                    <a:lstStyle/>
                    <a:p>
                      <a:r>
                        <a:rPr lang="tr-TR" dirty="0"/>
                        <a:t> </a:t>
                      </a:r>
                    </a:p>
                  </a:txBody>
                  <a:tcPr/>
                </a:tc>
                <a:tc>
                  <a:txBody>
                    <a:bodyPr/>
                    <a:lstStyle/>
                    <a:p>
                      <a:endParaRPr lang="tr-TR" dirty="0"/>
                    </a:p>
                    <a:p>
                      <a:r>
                        <a:rPr lang="tr-TR" dirty="0"/>
                        <a:t>TY İKİZLER</a:t>
                      </a:r>
                    </a:p>
                  </a:txBody>
                  <a:tcPr/>
                </a:tc>
                <a:tc>
                  <a:txBody>
                    <a:bodyPr/>
                    <a:lstStyle/>
                    <a:p>
                      <a:endParaRPr lang="tr-TR" sz="1600" dirty="0"/>
                    </a:p>
                    <a:p>
                      <a:r>
                        <a:rPr lang="tr-TR" sz="1600" dirty="0"/>
                        <a:t>ÇY </a:t>
                      </a:r>
                      <a:r>
                        <a:rPr lang="tr-TR" sz="1600" baseline="0" dirty="0"/>
                        <a:t> İKİZLERİ</a:t>
                      </a:r>
                      <a:endParaRPr lang="tr-TR" sz="1600" dirty="0"/>
                    </a:p>
                  </a:txBody>
                  <a:tcPr/>
                </a:tc>
                <a:extLst>
                  <a:ext uri="{0D108BD9-81ED-4DB2-BD59-A6C34878D82A}">
                    <a16:rowId xmlns:a16="http://schemas.microsoft.com/office/drawing/2014/main" val="10000"/>
                  </a:ext>
                </a:extLst>
              </a:tr>
              <a:tr h="898117">
                <a:tc>
                  <a:txBody>
                    <a:bodyPr/>
                    <a:lstStyle/>
                    <a:p>
                      <a:endParaRPr lang="tr-TR" sz="1400" dirty="0"/>
                    </a:p>
                    <a:p>
                      <a:endParaRPr lang="tr-TR" sz="1400" dirty="0"/>
                    </a:p>
                    <a:p>
                      <a:r>
                        <a:rPr lang="tr-TR" sz="1400" dirty="0"/>
                        <a:t>NEVROTİKLİK</a:t>
                      </a:r>
                    </a:p>
                  </a:txBody>
                  <a:tcPr/>
                </a:tc>
                <a:tc>
                  <a:txBody>
                    <a:bodyPr/>
                    <a:lstStyle/>
                    <a:p>
                      <a:endParaRPr lang="tr-TR" dirty="0"/>
                    </a:p>
                    <a:p>
                      <a:r>
                        <a:rPr lang="tr-TR" dirty="0"/>
                        <a:t>-53</a:t>
                      </a:r>
                    </a:p>
                  </a:txBody>
                  <a:tcPr/>
                </a:tc>
                <a:tc>
                  <a:txBody>
                    <a:bodyPr/>
                    <a:lstStyle/>
                    <a:p>
                      <a:endParaRPr lang="tr-TR" dirty="0"/>
                    </a:p>
                    <a:p>
                      <a:r>
                        <a:rPr lang="tr-TR" dirty="0"/>
                        <a:t>.21</a:t>
                      </a:r>
                    </a:p>
                  </a:txBody>
                  <a:tcPr/>
                </a:tc>
                <a:extLst>
                  <a:ext uri="{0D108BD9-81ED-4DB2-BD59-A6C34878D82A}">
                    <a16:rowId xmlns:a16="http://schemas.microsoft.com/office/drawing/2014/main" val="10001"/>
                  </a:ext>
                </a:extLst>
              </a:tr>
              <a:tr h="898117">
                <a:tc>
                  <a:txBody>
                    <a:bodyPr/>
                    <a:lstStyle/>
                    <a:p>
                      <a:endParaRPr lang="tr-TR" dirty="0"/>
                    </a:p>
                    <a:p>
                      <a:r>
                        <a:rPr lang="tr-TR" dirty="0"/>
                        <a:t>DIŞA DÖNÜKLÜK</a:t>
                      </a:r>
                    </a:p>
                  </a:txBody>
                  <a:tcPr/>
                </a:tc>
                <a:tc>
                  <a:txBody>
                    <a:bodyPr/>
                    <a:lstStyle/>
                    <a:p>
                      <a:endParaRPr lang="tr-TR" dirty="0"/>
                    </a:p>
                    <a:p>
                      <a:r>
                        <a:rPr lang="tr-TR" dirty="0"/>
                        <a:t>.56</a:t>
                      </a:r>
                    </a:p>
                  </a:txBody>
                  <a:tcPr/>
                </a:tc>
                <a:tc>
                  <a:txBody>
                    <a:bodyPr/>
                    <a:lstStyle/>
                    <a:p>
                      <a:endParaRPr lang="tr-TR" dirty="0"/>
                    </a:p>
                    <a:p>
                      <a:r>
                        <a:rPr lang="tr-TR" dirty="0"/>
                        <a:t>.33</a:t>
                      </a:r>
                    </a:p>
                  </a:txBody>
                  <a:tcPr/>
                </a:tc>
                <a:extLst>
                  <a:ext uri="{0D108BD9-81ED-4DB2-BD59-A6C34878D82A}">
                    <a16:rowId xmlns:a16="http://schemas.microsoft.com/office/drawing/2014/main" val="10002"/>
                  </a:ext>
                </a:extLst>
              </a:tr>
              <a:tr h="898117">
                <a:tc>
                  <a:txBody>
                    <a:bodyPr/>
                    <a:lstStyle/>
                    <a:p>
                      <a:endParaRPr lang="tr-TR" dirty="0"/>
                    </a:p>
                    <a:p>
                      <a:r>
                        <a:rPr lang="tr-TR" dirty="0"/>
                        <a:t>AÇIKLIK</a:t>
                      </a:r>
                    </a:p>
                  </a:txBody>
                  <a:tcPr/>
                </a:tc>
                <a:tc>
                  <a:txBody>
                    <a:bodyPr/>
                    <a:lstStyle/>
                    <a:p>
                      <a:endParaRPr lang="tr-TR" dirty="0"/>
                    </a:p>
                    <a:p>
                      <a:r>
                        <a:rPr lang="tr-TR" dirty="0"/>
                        <a:t>.54</a:t>
                      </a:r>
                    </a:p>
                  </a:txBody>
                  <a:tcPr/>
                </a:tc>
                <a:tc>
                  <a:txBody>
                    <a:bodyPr/>
                    <a:lstStyle/>
                    <a:p>
                      <a:endParaRPr lang="tr-TR" dirty="0"/>
                    </a:p>
                    <a:p>
                      <a:r>
                        <a:rPr lang="tr-TR" dirty="0"/>
                        <a:t>.35</a:t>
                      </a:r>
                    </a:p>
                  </a:txBody>
                  <a:tcPr/>
                </a:tc>
                <a:extLst>
                  <a:ext uri="{0D108BD9-81ED-4DB2-BD59-A6C34878D82A}">
                    <a16:rowId xmlns:a16="http://schemas.microsoft.com/office/drawing/2014/main" val="10003"/>
                  </a:ext>
                </a:extLst>
              </a:tr>
              <a:tr h="898117">
                <a:tc>
                  <a:txBody>
                    <a:bodyPr/>
                    <a:lstStyle/>
                    <a:p>
                      <a:endParaRPr lang="tr-TR" sz="1600" dirty="0"/>
                    </a:p>
                    <a:p>
                      <a:r>
                        <a:rPr lang="tr-TR" sz="1600" dirty="0"/>
                        <a:t>UYUMLULUK</a:t>
                      </a:r>
                    </a:p>
                  </a:txBody>
                  <a:tcPr/>
                </a:tc>
                <a:tc>
                  <a:txBody>
                    <a:bodyPr/>
                    <a:lstStyle/>
                    <a:p>
                      <a:endParaRPr lang="tr-TR" dirty="0"/>
                    </a:p>
                    <a:p>
                      <a:r>
                        <a:rPr lang="tr-TR" dirty="0"/>
                        <a:t>.42</a:t>
                      </a:r>
                    </a:p>
                  </a:txBody>
                  <a:tcPr/>
                </a:tc>
                <a:tc>
                  <a:txBody>
                    <a:bodyPr/>
                    <a:lstStyle/>
                    <a:p>
                      <a:endParaRPr lang="tr-TR" dirty="0"/>
                    </a:p>
                    <a:p>
                      <a:r>
                        <a:rPr lang="tr-TR" dirty="0"/>
                        <a:t>.24</a:t>
                      </a:r>
                    </a:p>
                  </a:txBody>
                  <a:tcPr/>
                </a:tc>
                <a:extLst>
                  <a:ext uri="{0D108BD9-81ED-4DB2-BD59-A6C34878D82A}">
                    <a16:rowId xmlns:a16="http://schemas.microsoft.com/office/drawing/2014/main" val="10004"/>
                  </a:ext>
                </a:extLst>
              </a:tr>
              <a:tr h="898117">
                <a:tc>
                  <a:txBody>
                    <a:bodyPr/>
                    <a:lstStyle/>
                    <a:p>
                      <a:endParaRPr lang="tr-TR" dirty="0"/>
                    </a:p>
                    <a:p>
                      <a:r>
                        <a:rPr lang="tr-TR" dirty="0"/>
                        <a:t>ÖZDİSİPLİN</a:t>
                      </a:r>
                    </a:p>
                  </a:txBody>
                  <a:tcPr/>
                </a:tc>
                <a:tc>
                  <a:txBody>
                    <a:bodyPr/>
                    <a:lstStyle/>
                    <a:p>
                      <a:endParaRPr lang="tr-TR" dirty="0"/>
                    </a:p>
                    <a:p>
                      <a:r>
                        <a:rPr lang="tr-TR" dirty="0"/>
                        <a:t>.54</a:t>
                      </a:r>
                    </a:p>
                  </a:txBody>
                  <a:tcPr/>
                </a:tc>
                <a:tc>
                  <a:txBody>
                    <a:bodyPr/>
                    <a:lstStyle/>
                    <a:p>
                      <a:endParaRPr lang="tr-TR" dirty="0"/>
                    </a:p>
                    <a:p>
                      <a:r>
                        <a:rPr lang="tr-TR" dirty="0"/>
                        <a:t>.23</a:t>
                      </a:r>
                    </a:p>
                  </a:txBody>
                  <a:tcPr/>
                </a:tc>
                <a:extLst>
                  <a:ext uri="{0D108BD9-81ED-4DB2-BD59-A6C34878D82A}">
                    <a16:rowId xmlns:a16="http://schemas.microsoft.com/office/drawing/2014/main" val="10005"/>
                  </a:ext>
                </a:extLst>
              </a:tr>
            </a:tbl>
          </a:graphicData>
        </a:graphic>
      </p:graphicFrame>
      <p:sp>
        <p:nvSpPr>
          <p:cNvPr id="5" name="4 Metin kutusu"/>
          <p:cNvSpPr txBox="1"/>
          <p:nvPr/>
        </p:nvSpPr>
        <p:spPr>
          <a:xfrm>
            <a:off x="6629400" y="457200"/>
            <a:ext cx="4680520" cy="338554"/>
          </a:xfrm>
          <a:prstGeom prst="rect">
            <a:avLst/>
          </a:prstGeom>
          <a:noFill/>
        </p:spPr>
        <p:txBody>
          <a:bodyPr wrap="square" rtlCol="0">
            <a:spAutoFit/>
          </a:bodyPr>
          <a:lstStyle/>
          <a:p>
            <a:r>
              <a:rPr lang="tr-TR" sz="1600" dirty="0"/>
              <a:t>Kaynak: </a:t>
            </a:r>
            <a:r>
              <a:rPr lang="tr-TR" sz="1600" dirty="0" err="1"/>
              <a:t>Riemann</a:t>
            </a:r>
            <a:r>
              <a:rPr lang="tr-TR" sz="1600" dirty="0"/>
              <a:t>, </a:t>
            </a:r>
            <a:r>
              <a:rPr lang="tr-TR" sz="1600" dirty="0" err="1"/>
              <a:t>Angleitner</a:t>
            </a:r>
            <a:r>
              <a:rPr lang="tr-TR" sz="1600" dirty="0"/>
              <a:t> ve </a:t>
            </a:r>
            <a:r>
              <a:rPr lang="tr-TR" sz="1600" dirty="0" err="1"/>
              <a:t>Strelau</a:t>
            </a:r>
            <a:r>
              <a:rPr lang="tr-TR" sz="1600" dirty="0"/>
              <a:t> (1997).</a:t>
            </a:r>
          </a:p>
        </p:txBody>
      </p:sp>
      <p:sp>
        <p:nvSpPr>
          <p:cNvPr id="6" name="5 Metin kutusu"/>
          <p:cNvSpPr txBox="1"/>
          <p:nvPr/>
        </p:nvSpPr>
        <p:spPr>
          <a:xfrm>
            <a:off x="1295400" y="1143000"/>
            <a:ext cx="4032448" cy="5016758"/>
          </a:xfrm>
          <a:prstGeom prst="rect">
            <a:avLst/>
          </a:prstGeom>
          <a:noFill/>
        </p:spPr>
        <p:txBody>
          <a:bodyPr wrap="square" rtlCol="0">
            <a:spAutoFit/>
          </a:bodyPr>
          <a:lstStyle/>
          <a:p>
            <a:pPr>
              <a:buFont typeface="Wingdings" pitchFamily="2" charset="2"/>
              <a:buChar char="v"/>
            </a:pPr>
            <a:r>
              <a:rPr lang="tr-TR"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İkiz araştırmaları genellikle sağdaki tabloya benzer bir korelasyon sonucu oluşturur.</a:t>
            </a:r>
          </a:p>
          <a:p>
            <a:pPr>
              <a:buFont typeface="Wingdings" pitchFamily="2" charset="2"/>
              <a:buChar char="v"/>
            </a:pPr>
            <a:r>
              <a:rPr lang="tr-TR" sz="2000" dirty="0">
                <a:latin typeface="Times New Roman" panose="02020603050405020304" pitchFamily="18" charset="0"/>
                <a:cs typeface="Times New Roman" panose="02020603050405020304" pitchFamily="18" charset="0"/>
              </a:rPr>
              <a:t> Çeşitli kişilik özelliklerini inceleyen çok sayıda araştırma bir araya getirildiğinde, TY ikizlerinin puanlarının .50, ÇY ikizlerinin ise .25-.30 düzeyinde korelasyon gösterdiği görülmüştür (</a:t>
            </a:r>
            <a:r>
              <a:rPr lang="tr-TR" sz="2000" dirty="0" err="1">
                <a:latin typeface="Times New Roman" panose="02020603050405020304" pitchFamily="18" charset="0"/>
                <a:cs typeface="Times New Roman" panose="02020603050405020304" pitchFamily="18" charset="0"/>
              </a:rPr>
              <a:t>Loehlin</a:t>
            </a:r>
            <a:r>
              <a:rPr lang="tr-TR" sz="2000" dirty="0">
                <a:latin typeface="Times New Roman" panose="02020603050405020304" pitchFamily="18" charset="0"/>
                <a:cs typeface="Times New Roman" panose="02020603050405020304" pitchFamily="18" charset="0"/>
              </a:rPr>
              <a:t>, 1992).</a:t>
            </a:r>
          </a:p>
          <a:p>
            <a:pPr>
              <a:buFont typeface="Wingdings" pitchFamily="2" charset="2"/>
              <a:buChar char="v"/>
            </a:pPr>
            <a:r>
              <a:rPr lang="tr-TR" sz="2000" dirty="0">
                <a:latin typeface="Times New Roman" panose="02020603050405020304" pitchFamily="18" charset="0"/>
                <a:cs typeface="Times New Roman" panose="02020603050405020304" pitchFamily="18" charset="0"/>
              </a:rPr>
              <a:t> Davranış kalıtım araştırmacıları buradan hareketle, yetişkin kişiliklerinin %40’ının genetik kaynaklı olduğunu öne sürmüştür (</a:t>
            </a:r>
            <a:r>
              <a:rPr lang="tr-TR" sz="2000" dirty="0" err="1">
                <a:latin typeface="Times New Roman" panose="02020603050405020304" pitchFamily="18" charset="0"/>
                <a:cs typeface="Times New Roman" panose="02020603050405020304" pitchFamily="18" charset="0"/>
              </a:rPr>
              <a:t>Loehlin</a:t>
            </a:r>
            <a:r>
              <a:rPr lang="tr-TR" sz="2000" dirty="0">
                <a:latin typeface="Times New Roman" panose="02020603050405020304" pitchFamily="18" charset="0"/>
                <a:cs typeface="Times New Roman" panose="02020603050405020304" pitchFamily="18" charset="0"/>
              </a:rPr>
              <a:t>, 1992; </a:t>
            </a:r>
            <a:r>
              <a:rPr lang="tr-TR" sz="2000" dirty="0" err="1">
                <a:latin typeface="Times New Roman" panose="02020603050405020304" pitchFamily="18" charset="0"/>
                <a:cs typeface="Times New Roman" panose="02020603050405020304" pitchFamily="18" charset="0"/>
              </a:rPr>
              <a:t>Plomin</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Chipuer</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Loehlin</a:t>
            </a:r>
            <a:r>
              <a:rPr lang="tr-TR" sz="2000" dirty="0">
                <a:latin typeface="Times New Roman" panose="02020603050405020304" pitchFamily="18" charset="0"/>
                <a:cs typeface="Times New Roman" panose="02020603050405020304" pitchFamily="18" charset="0"/>
              </a:rPr>
              <a:t>, 1990).</a:t>
            </a:r>
          </a:p>
        </p:txBody>
      </p:sp>
    </p:spTree>
    <p:extLst>
      <p:ext uri="{BB962C8B-B14F-4D97-AF65-F5344CB8AC3E}">
        <p14:creationId xmlns:p14="http://schemas.microsoft.com/office/powerpoint/2010/main" val="2098740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38673" y="655446"/>
            <a:ext cx="1652905" cy="574040"/>
          </a:xfrm>
          <a:prstGeom prst="rect">
            <a:avLst/>
          </a:prstGeom>
        </p:spPr>
        <p:txBody>
          <a:bodyPr vert="horz" wrap="square" lIns="0" tIns="12700" rIns="0" bIns="0" rtlCol="0">
            <a:spAutoFit/>
          </a:bodyPr>
          <a:lstStyle/>
          <a:p>
            <a:pPr marL="12700">
              <a:lnSpc>
                <a:spcPct val="100000"/>
              </a:lnSpc>
              <a:spcBef>
                <a:spcPts val="100"/>
              </a:spcBef>
            </a:pPr>
            <a:r>
              <a:rPr spc="-5" dirty="0"/>
              <a:t>Ö</a:t>
            </a:r>
            <a:r>
              <a:rPr spc="-15" dirty="0"/>
              <a:t>z</a:t>
            </a:r>
            <a:r>
              <a:rPr dirty="0"/>
              <a:t>e</a:t>
            </a:r>
            <a:r>
              <a:rPr spc="10" dirty="0"/>
              <a:t>t</a:t>
            </a:r>
            <a:r>
              <a:rPr dirty="0"/>
              <a:t>l</a:t>
            </a:r>
            <a:r>
              <a:rPr spc="15" dirty="0"/>
              <a:t>e</a:t>
            </a:r>
            <a:r>
              <a:rPr dirty="0"/>
              <a:t>…</a:t>
            </a:r>
          </a:p>
        </p:txBody>
      </p:sp>
      <p:sp>
        <p:nvSpPr>
          <p:cNvPr id="3" name="object 3"/>
          <p:cNvSpPr txBox="1"/>
          <p:nvPr/>
        </p:nvSpPr>
        <p:spPr>
          <a:xfrm>
            <a:off x="784351" y="1644777"/>
            <a:ext cx="10358755" cy="2508885"/>
          </a:xfrm>
          <a:prstGeom prst="rect">
            <a:avLst/>
          </a:prstGeom>
        </p:spPr>
        <p:txBody>
          <a:bodyPr vert="horz" wrap="square" lIns="0" tIns="12700" rIns="0" bIns="0" rtlCol="0">
            <a:spAutoFit/>
          </a:bodyPr>
          <a:lstStyle/>
          <a:p>
            <a:pPr marL="241300" marR="5080" indent="-228600" algn="just">
              <a:lnSpc>
                <a:spcPct val="100000"/>
              </a:lnSpc>
              <a:spcBef>
                <a:spcPts val="100"/>
              </a:spcBef>
              <a:buFont typeface="Arial MT"/>
              <a:buChar char="•"/>
              <a:tabLst>
                <a:tab pos="241300" algn="l"/>
              </a:tabLst>
            </a:pPr>
            <a:r>
              <a:rPr sz="2400" spc="-25" dirty="0">
                <a:latin typeface="Times New Roman"/>
                <a:cs typeface="Times New Roman"/>
              </a:rPr>
              <a:t>Yetişkinlerin</a:t>
            </a:r>
            <a:r>
              <a:rPr sz="2400" spc="-20" dirty="0">
                <a:latin typeface="Times New Roman"/>
                <a:cs typeface="Times New Roman"/>
              </a:rPr>
              <a:t> </a:t>
            </a:r>
            <a:r>
              <a:rPr sz="2400" spc="-5" dirty="0">
                <a:latin typeface="Times New Roman"/>
                <a:cs typeface="Times New Roman"/>
              </a:rPr>
              <a:t>şimdiki</a:t>
            </a:r>
            <a:r>
              <a:rPr sz="2400" dirty="0">
                <a:latin typeface="Times New Roman"/>
                <a:cs typeface="Times New Roman"/>
              </a:rPr>
              <a:t> zamanda</a:t>
            </a:r>
            <a:r>
              <a:rPr sz="2400" spc="5" dirty="0">
                <a:latin typeface="Times New Roman"/>
                <a:cs typeface="Times New Roman"/>
              </a:rPr>
              <a:t> </a:t>
            </a:r>
            <a:r>
              <a:rPr sz="2400" spc="-5" dirty="0">
                <a:latin typeface="Times New Roman"/>
                <a:cs typeface="Times New Roman"/>
              </a:rPr>
              <a:t>birbirlerinden</a:t>
            </a:r>
            <a:r>
              <a:rPr sz="2400" dirty="0">
                <a:latin typeface="Times New Roman"/>
                <a:cs typeface="Times New Roman"/>
              </a:rPr>
              <a:t> </a:t>
            </a:r>
            <a:r>
              <a:rPr sz="2400" spc="-5" dirty="0">
                <a:latin typeface="Times New Roman"/>
                <a:cs typeface="Times New Roman"/>
              </a:rPr>
              <a:t>nasıl</a:t>
            </a:r>
            <a:r>
              <a:rPr sz="2400" dirty="0">
                <a:latin typeface="Times New Roman"/>
                <a:cs typeface="Times New Roman"/>
              </a:rPr>
              <a:t> </a:t>
            </a:r>
            <a:r>
              <a:rPr sz="2400" spc="-5" dirty="0">
                <a:latin typeface="Times New Roman"/>
                <a:cs typeface="Times New Roman"/>
              </a:rPr>
              <a:t>farklılaştıkları</a:t>
            </a:r>
            <a:r>
              <a:rPr sz="2400" dirty="0">
                <a:latin typeface="Times New Roman"/>
                <a:cs typeface="Times New Roman"/>
              </a:rPr>
              <a:t> </a:t>
            </a:r>
            <a:r>
              <a:rPr sz="2400" spc="-10" dirty="0">
                <a:latin typeface="Times New Roman"/>
                <a:cs typeface="Times New Roman"/>
              </a:rPr>
              <a:t>ve/veya </a:t>
            </a:r>
            <a:r>
              <a:rPr sz="2400" spc="-5" dirty="0">
                <a:latin typeface="Times New Roman"/>
                <a:cs typeface="Times New Roman"/>
              </a:rPr>
              <a:t> benzediklerini</a:t>
            </a:r>
            <a:r>
              <a:rPr sz="2400" dirty="0">
                <a:latin typeface="Times New Roman"/>
                <a:cs typeface="Times New Roman"/>
              </a:rPr>
              <a:t> </a:t>
            </a:r>
            <a:r>
              <a:rPr sz="2400" spc="-10" dirty="0">
                <a:latin typeface="Times New Roman"/>
                <a:cs typeface="Times New Roman"/>
              </a:rPr>
              <a:t>açıklamaya</a:t>
            </a:r>
            <a:r>
              <a:rPr sz="2400" spc="-5" dirty="0">
                <a:latin typeface="Times New Roman"/>
                <a:cs typeface="Times New Roman"/>
              </a:rPr>
              <a:t> ve</a:t>
            </a:r>
            <a:r>
              <a:rPr sz="2400" dirty="0">
                <a:latin typeface="Times New Roman"/>
                <a:cs typeface="Times New Roman"/>
              </a:rPr>
              <a:t> </a:t>
            </a:r>
            <a:r>
              <a:rPr sz="2400" spc="-5" dirty="0">
                <a:latin typeface="Times New Roman"/>
                <a:cs typeface="Times New Roman"/>
              </a:rPr>
              <a:t>insanın</a:t>
            </a:r>
            <a:r>
              <a:rPr sz="2400" dirty="0">
                <a:latin typeface="Times New Roman"/>
                <a:cs typeface="Times New Roman"/>
              </a:rPr>
              <a:t> kişilik</a:t>
            </a:r>
            <a:r>
              <a:rPr sz="2400" spc="5" dirty="0">
                <a:latin typeface="Times New Roman"/>
                <a:cs typeface="Times New Roman"/>
              </a:rPr>
              <a:t> </a:t>
            </a:r>
            <a:r>
              <a:rPr sz="2400" spc="-5" dirty="0">
                <a:latin typeface="Times New Roman"/>
                <a:cs typeface="Times New Roman"/>
              </a:rPr>
              <a:t>yapısının</a:t>
            </a:r>
            <a:r>
              <a:rPr sz="2400" dirty="0">
                <a:latin typeface="Times New Roman"/>
                <a:cs typeface="Times New Roman"/>
              </a:rPr>
              <a:t> </a:t>
            </a:r>
            <a:r>
              <a:rPr sz="2400" spc="-5" dirty="0">
                <a:latin typeface="Times New Roman"/>
                <a:cs typeface="Times New Roman"/>
              </a:rPr>
              <a:t>nasıl</a:t>
            </a:r>
            <a:r>
              <a:rPr sz="2400" dirty="0">
                <a:latin typeface="Times New Roman"/>
                <a:cs typeface="Times New Roman"/>
              </a:rPr>
              <a:t> </a:t>
            </a:r>
            <a:r>
              <a:rPr sz="2400" spc="-10" dirty="0">
                <a:latin typeface="Times New Roman"/>
                <a:cs typeface="Times New Roman"/>
              </a:rPr>
              <a:t>tanımlanabileceği </a:t>
            </a:r>
            <a:r>
              <a:rPr sz="2400" spc="-5" dirty="0">
                <a:latin typeface="Times New Roman"/>
                <a:cs typeface="Times New Roman"/>
              </a:rPr>
              <a:t> amacına</a:t>
            </a:r>
            <a:r>
              <a:rPr sz="2400" spc="-25" dirty="0">
                <a:latin typeface="Times New Roman"/>
                <a:cs typeface="Times New Roman"/>
              </a:rPr>
              <a:t> </a:t>
            </a:r>
            <a:r>
              <a:rPr sz="2400" spc="-15" dirty="0">
                <a:latin typeface="Times New Roman"/>
                <a:cs typeface="Times New Roman"/>
              </a:rPr>
              <a:t>yönelik</a:t>
            </a:r>
            <a:r>
              <a:rPr sz="2400" spc="75" dirty="0">
                <a:latin typeface="Times New Roman"/>
                <a:cs typeface="Times New Roman"/>
              </a:rPr>
              <a:t> </a:t>
            </a:r>
            <a:r>
              <a:rPr sz="2400" spc="-5" dirty="0">
                <a:latin typeface="Times New Roman"/>
                <a:cs typeface="Times New Roman"/>
              </a:rPr>
              <a:t>bulgular</a:t>
            </a:r>
            <a:r>
              <a:rPr sz="2400" spc="15" dirty="0">
                <a:latin typeface="Times New Roman"/>
                <a:cs typeface="Times New Roman"/>
              </a:rPr>
              <a:t> </a:t>
            </a:r>
            <a:r>
              <a:rPr sz="2400" spc="-15" dirty="0">
                <a:latin typeface="Times New Roman"/>
                <a:cs typeface="Times New Roman"/>
              </a:rPr>
              <a:t>ortaya</a:t>
            </a:r>
            <a:r>
              <a:rPr sz="2400" spc="65" dirty="0">
                <a:latin typeface="Times New Roman"/>
                <a:cs typeface="Times New Roman"/>
              </a:rPr>
              <a:t> </a:t>
            </a:r>
            <a:r>
              <a:rPr sz="2400" spc="-15" dirty="0">
                <a:latin typeface="Times New Roman"/>
                <a:cs typeface="Times New Roman"/>
              </a:rPr>
              <a:t>koyma…</a:t>
            </a:r>
            <a:endParaRPr sz="2400">
              <a:latin typeface="Times New Roman"/>
              <a:cs typeface="Times New Roman"/>
            </a:endParaRPr>
          </a:p>
          <a:p>
            <a:pPr>
              <a:lnSpc>
                <a:spcPct val="100000"/>
              </a:lnSpc>
              <a:buFont typeface="Arial MT"/>
              <a:buChar char="•"/>
            </a:pPr>
            <a:endParaRPr sz="2600">
              <a:latin typeface="Times New Roman"/>
              <a:cs typeface="Times New Roman"/>
            </a:endParaRPr>
          </a:p>
          <a:p>
            <a:pPr marL="241300" indent="-228600">
              <a:lnSpc>
                <a:spcPct val="100000"/>
              </a:lnSpc>
              <a:spcBef>
                <a:spcPts val="1885"/>
              </a:spcBef>
              <a:buFont typeface="Arial MT"/>
              <a:buChar char="•"/>
              <a:tabLst>
                <a:tab pos="241300" algn="l"/>
              </a:tabLst>
            </a:pPr>
            <a:r>
              <a:rPr sz="2400" spc="-5" dirty="0">
                <a:latin typeface="Times New Roman"/>
                <a:cs typeface="Times New Roman"/>
              </a:rPr>
              <a:t>“Nasıl</a:t>
            </a:r>
            <a:r>
              <a:rPr sz="2400" spc="-35" dirty="0">
                <a:latin typeface="Times New Roman"/>
                <a:cs typeface="Times New Roman"/>
              </a:rPr>
              <a:t> </a:t>
            </a:r>
            <a:r>
              <a:rPr sz="2400" spc="-5" dirty="0">
                <a:latin typeface="Times New Roman"/>
                <a:cs typeface="Times New Roman"/>
              </a:rPr>
              <a:t>biriyim?”</a:t>
            </a:r>
            <a:endParaRPr sz="2400">
              <a:latin typeface="Times New Roman"/>
              <a:cs typeface="Times New Roman"/>
            </a:endParaRPr>
          </a:p>
          <a:p>
            <a:pPr marL="698500" lvl="1" indent="-229235">
              <a:lnSpc>
                <a:spcPct val="100000"/>
              </a:lnSpc>
              <a:spcBef>
                <a:spcPts val="515"/>
              </a:spcBef>
              <a:buFont typeface="Arial MT"/>
              <a:buChar char="•"/>
              <a:tabLst>
                <a:tab pos="698500" algn="l"/>
                <a:tab pos="699135" algn="l"/>
              </a:tabLst>
            </a:pPr>
            <a:r>
              <a:rPr sz="2200" dirty="0">
                <a:latin typeface="Times New Roman"/>
                <a:cs typeface="Times New Roman"/>
              </a:rPr>
              <a:t>Kişiliğin</a:t>
            </a:r>
            <a:r>
              <a:rPr sz="2200" spc="-60" dirty="0">
                <a:latin typeface="Times New Roman"/>
                <a:cs typeface="Times New Roman"/>
              </a:rPr>
              <a:t> </a:t>
            </a:r>
            <a:r>
              <a:rPr sz="2200" spc="5" dirty="0">
                <a:latin typeface="Times New Roman"/>
                <a:cs typeface="Times New Roman"/>
              </a:rPr>
              <a:t>nasıl</a:t>
            </a:r>
            <a:r>
              <a:rPr sz="2200" spc="-35" dirty="0">
                <a:latin typeface="Times New Roman"/>
                <a:cs typeface="Times New Roman"/>
              </a:rPr>
              <a:t> </a:t>
            </a:r>
            <a:r>
              <a:rPr sz="2200" dirty="0">
                <a:latin typeface="Times New Roman"/>
                <a:cs typeface="Times New Roman"/>
              </a:rPr>
              <a:t>geliştiği</a:t>
            </a:r>
            <a:r>
              <a:rPr sz="2200" spc="-20" dirty="0">
                <a:latin typeface="Times New Roman"/>
                <a:cs typeface="Times New Roman"/>
              </a:rPr>
              <a:t> </a:t>
            </a:r>
            <a:r>
              <a:rPr sz="2200" spc="-10" dirty="0">
                <a:latin typeface="Times New Roman"/>
                <a:cs typeface="Times New Roman"/>
              </a:rPr>
              <a:t>veya</a:t>
            </a:r>
            <a:r>
              <a:rPr sz="2200" spc="25" dirty="0">
                <a:latin typeface="Times New Roman"/>
                <a:cs typeface="Times New Roman"/>
              </a:rPr>
              <a:t> </a:t>
            </a:r>
            <a:r>
              <a:rPr sz="2200" dirty="0">
                <a:latin typeface="Times New Roman"/>
                <a:cs typeface="Times New Roman"/>
              </a:rPr>
              <a:t>bu</a:t>
            </a:r>
            <a:r>
              <a:rPr sz="2200" spc="-20" dirty="0">
                <a:latin typeface="Times New Roman"/>
                <a:cs typeface="Times New Roman"/>
              </a:rPr>
              <a:t> </a:t>
            </a:r>
            <a:r>
              <a:rPr sz="2200" dirty="0">
                <a:latin typeface="Times New Roman"/>
                <a:cs typeface="Times New Roman"/>
              </a:rPr>
              <a:t>özelliklerin</a:t>
            </a:r>
            <a:r>
              <a:rPr sz="2200" spc="-30" dirty="0">
                <a:latin typeface="Times New Roman"/>
                <a:cs typeface="Times New Roman"/>
              </a:rPr>
              <a:t> </a:t>
            </a:r>
            <a:r>
              <a:rPr sz="2200" spc="5" dirty="0">
                <a:latin typeface="Times New Roman"/>
                <a:cs typeface="Times New Roman"/>
              </a:rPr>
              <a:t>nasıl</a:t>
            </a:r>
            <a:r>
              <a:rPr sz="2200" spc="-35" dirty="0">
                <a:latin typeface="Times New Roman"/>
                <a:cs typeface="Times New Roman"/>
              </a:rPr>
              <a:t> </a:t>
            </a:r>
            <a:r>
              <a:rPr sz="2200" dirty="0">
                <a:latin typeface="Times New Roman"/>
                <a:cs typeface="Times New Roman"/>
              </a:rPr>
              <a:t>şekillendiğini</a:t>
            </a:r>
            <a:r>
              <a:rPr sz="2200" spc="-45" dirty="0">
                <a:latin typeface="Times New Roman"/>
                <a:cs typeface="Times New Roman"/>
              </a:rPr>
              <a:t> </a:t>
            </a:r>
            <a:r>
              <a:rPr sz="2200" dirty="0">
                <a:latin typeface="Times New Roman"/>
                <a:cs typeface="Times New Roman"/>
              </a:rPr>
              <a:t>açıklamazlar…</a:t>
            </a:r>
            <a:endParaRPr sz="2200">
              <a:latin typeface="Times New Roman"/>
              <a:cs typeface="Times New Roman"/>
            </a:endParaRPr>
          </a:p>
        </p:txBody>
      </p:sp>
    </p:spTree>
    <p:extLst>
      <p:ext uri="{BB962C8B-B14F-4D97-AF65-F5344CB8AC3E}">
        <p14:creationId xmlns:p14="http://schemas.microsoft.com/office/powerpoint/2010/main" val="902334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6320" y="558749"/>
            <a:ext cx="5041265" cy="574675"/>
          </a:xfrm>
          <a:prstGeom prst="rect">
            <a:avLst/>
          </a:prstGeom>
        </p:spPr>
        <p:txBody>
          <a:bodyPr vert="horz" wrap="square" lIns="0" tIns="12700" rIns="0" bIns="0" rtlCol="0">
            <a:spAutoFit/>
          </a:bodyPr>
          <a:lstStyle/>
          <a:p>
            <a:pPr marL="12700">
              <a:lnSpc>
                <a:spcPct val="100000"/>
              </a:lnSpc>
              <a:spcBef>
                <a:spcPts val="100"/>
              </a:spcBef>
            </a:pPr>
            <a:r>
              <a:rPr dirty="0"/>
              <a:t>Kişilik</a:t>
            </a:r>
            <a:r>
              <a:rPr spc="-35" dirty="0"/>
              <a:t> </a:t>
            </a:r>
            <a:r>
              <a:rPr dirty="0"/>
              <a:t>=</a:t>
            </a:r>
            <a:r>
              <a:rPr spc="-40" dirty="0"/>
              <a:t> </a:t>
            </a:r>
            <a:r>
              <a:rPr spc="-5" dirty="0"/>
              <a:t>Mizaç </a:t>
            </a:r>
            <a:r>
              <a:rPr dirty="0"/>
              <a:t>+</a:t>
            </a:r>
            <a:r>
              <a:rPr spc="-25" dirty="0"/>
              <a:t> </a:t>
            </a:r>
            <a:r>
              <a:rPr dirty="0"/>
              <a:t>Karakter</a:t>
            </a:r>
          </a:p>
        </p:txBody>
      </p:sp>
      <p:sp>
        <p:nvSpPr>
          <p:cNvPr id="3" name="object 3"/>
          <p:cNvSpPr txBox="1">
            <a:spLocks noGrp="1"/>
          </p:cNvSpPr>
          <p:nvPr>
            <p:ph sz="half" idx="2"/>
          </p:nvPr>
        </p:nvSpPr>
        <p:spPr>
          <a:prstGeom prst="rect">
            <a:avLst/>
          </a:prstGeom>
        </p:spPr>
        <p:txBody>
          <a:bodyPr vert="horz" wrap="square" lIns="0" tIns="12700" rIns="0" bIns="0" rtlCol="0">
            <a:spAutoFit/>
          </a:bodyPr>
          <a:lstStyle/>
          <a:p>
            <a:pPr marL="12700" marR="5080" algn="just">
              <a:lnSpc>
                <a:spcPct val="100000"/>
              </a:lnSpc>
              <a:spcBef>
                <a:spcPts val="100"/>
              </a:spcBef>
            </a:pPr>
            <a:r>
              <a:rPr b="1" spc="-10" dirty="0">
                <a:solidFill>
                  <a:srgbClr val="4471C4"/>
                </a:solidFill>
                <a:latin typeface="Times New Roman"/>
                <a:cs typeface="Times New Roman"/>
              </a:rPr>
              <a:t>Mizaç: </a:t>
            </a:r>
            <a:r>
              <a:rPr spc="-5" dirty="0"/>
              <a:t>Doğuştan getirilen, anatomik ve </a:t>
            </a:r>
            <a:r>
              <a:rPr dirty="0"/>
              <a:t> </a:t>
            </a:r>
            <a:r>
              <a:rPr spc="-5" dirty="0"/>
              <a:t>fizyolojik alt </a:t>
            </a:r>
            <a:r>
              <a:rPr spc="-25" dirty="0"/>
              <a:t>yapı </a:t>
            </a:r>
            <a:r>
              <a:rPr spc="-5" dirty="0"/>
              <a:t>özelliklerinin dinamik </a:t>
            </a:r>
            <a:r>
              <a:rPr dirty="0"/>
              <a:t> bir</a:t>
            </a:r>
            <a:r>
              <a:rPr spc="5" dirty="0"/>
              <a:t> </a:t>
            </a:r>
            <a:r>
              <a:rPr spc="-5" dirty="0"/>
              <a:t>bileşimi</a:t>
            </a:r>
            <a:r>
              <a:rPr dirty="0"/>
              <a:t> </a:t>
            </a:r>
            <a:r>
              <a:rPr spc="-5" dirty="0"/>
              <a:t>sonucunda</a:t>
            </a:r>
            <a:r>
              <a:rPr dirty="0"/>
              <a:t> </a:t>
            </a:r>
            <a:r>
              <a:rPr spc="-5" dirty="0"/>
              <a:t>oluşan</a:t>
            </a:r>
            <a:r>
              <a:rPr dirty="0"/>
              <a:t> </a:t>
            </a:r>
            <a:r>
              <a:rPr spc="-5" dirty="0"/>
              <a:t>kişiliğin </a:t>
            </a:r>
            <a:r>
              <a:rPr spc="-585" dirty="0"/>
              <a:t> </a:t>
            </a:r>
            <a:r>
              <a:rPr spc="-10" dirty="0"/>
              <a:t>biyolojik</a:t>
            </a:r>
            <a:r>
              <a:rPr spc="30" dirty="0"/>
              <a:t> </a:t>
            </a:r>
            <a:r>
              <a:rPr spc="-25" dirty="0"/>
              <a:t>yanı</a:t>
            </a:r>
          </a:p>
          <a:p>
            <a:pPr>
              <a:lnSpc>
                <a:spcPct val="100000"/>
              </a:lnSpc>
              <a:spcBef>
                <a:spcPts val="10"/>
              </a:spcBef>
            </a:pPr>
            <a:endParaRPr sz="2500" dirty="0"/>
          </a:p>
          <a:p>
            <a:pPr marL="469265">
              <a:lnSpc>
                <a:spcPct val="100000"/>
              </a:lnSpc>
              <a:spcBef>
                <a:spcPts val="5"/>
              </a:spcBef>
            </a:pPr>
            <a:r>
              <a:rPr spc="-10" dirty="0"/>
              <a:t>Değişken</a:t>
            </a:r>
            <a:r>
              <a:rPr spc="35" dirty="0"/>
              <a:t> </a:t>
            </a:r>
            <a:r>
              <a:rPr spc="-10" dirty="0"/>
              <a:t>yapılı-Değişime</a:t>
            </a:r>
            <a:r>
              <a:rPr spc="60" dirty="0"/>
              <a:t> </a:t>
            </a:r>
            <a:r>
              <a:rPr spc="-5" dirty="0"/>
              <a:t>dirençli</a:t>
            </a:r>
          </a:p>
          <a:p>
            <a:pPr marL="469265" marR="1912620">
              <a:lnSpc>
                <a:spcPct val="100000"/>
              </a:lnSpc>
            </a:pPr>
            <a:r>
              <a:rPr spc="-20" dirty="0"/>
              <a:t>Ağırkanlı-Tez</a:t>
            </a:r>
            <a:r>
              <a:rPr spc="25" dirty="0"/>
              <a:t> </a:t>
            </a:r>
            <a:r>
              <a:rPr spc="-5" dirty="0"/>
              <a:t>canlı </a:t>
            </a:r>
            <a:r>
              <a:rPr dirty="0"/>
              <a:t> </a:t>
            </a:r>
            <a:r>
              <a:rPr spc="-25" dirty="0"/>
              <a:t>İçe</a:t>
            </a:r>
            <a:r>
              <a:rPr spc="20" dirty="0"/>
              <a:t> </a:t>
            </a:r>
            <a:r>
              <a:rPr spc="-5" dirty="0"/>
              <a:t>dönük-Dışa</a:t>
            </a:r>
            <a:r>
              <a:rPr spc="-20" dirty="0"/>
              <a:t> </a:t>
            </a:r>
            <a:r>
              <a:rPr spc="-5" dirty="0"/>
              <a:t>dönük </a:t>
            </a:r>
            <a:r>
              <a:rPr spc="-585" dirty="0"/>
              <a:t> </a:t>
            </a:r>
            <a:r>
              <a:rPr spc="-5" dirty="0"/>
              <a:t>Melankolik-Neşeli </a:t>
            </a:r>
            <a:r>
              <a:rPr dirty="0"/>
              <a:t> </a:t>
            </a:r>
            <a:r>
              <a:rPr spc="-5" dirty="0"/>
              <a:t>Sakin-Fevri</a:t>
            </a:r>
          </a:p>
        </p:txBody>
      </p:sp>
      <p:sp>
        <p:nvSpPr>
          <p:cNvPr id="4" name="object 4"/>
          <p:cNvSpPr txBox="1"/>
          <p:nvPr/>
        </p:nvSpPr>
        <p:spPr>
          <a:xfrm>
            <a:off x="6597522" y="1471676"/>
            <a:ext cx="4981575" cy="976630"/>
          </a:xfrm>
          <a:prstGeom prst="rect">
            <a:avLst/>
          </a:prstGeom>
        </p:spPr>
        <p:txBody>
          <a:bodyPr vert="horz" wrap="square" lIns="0" tIns="85725" rIns="0" bIns="0" rtlCol="0">
            <a:spAutoFit/>
          </a:bodyPr>
          <a:lstStyle/>
          <a:p>
            <a:pPr marL="12700" marR="5080" algn="just">
              <a:lnSpc>
                <a:spcPct val="80000"/>
              </a:lnSpc>
              <a:spcBef>
                <a:spcPts val="675"/>
              </a:spcBef>
            </a:pPr>
            <a:r>
              <a:rPr sz="2400" b="1" spc="-5" dirty="0">
                <a:solidFill>
                  <a:srgbClr val="4471C4"/>
                </a:solidFill>
                <a:latin typeface="Times New Roman"/>
                <a:cs typeface="Times New Roman"/>
              </a:rPr>
              <a:t>Karakter:</a:t>
            </a:r>
            <a:r>
              <a:rPr sz="2400" b="1" dirty="0">
                <a:solidFill>
                  <a:srgbClr val="4471C4"/>
                </a:solidFill>
                <a:latin typeface="Times New Roman"/>
                <a:cs typeface="Times New Roman"/>
              </a:rPr>
              <a:t> </a:t>
            </a:r>
            <a:r>
              <a:rPr sz="2400" spc="-5" dirty="0">
                <a:latin typeface="Times New Roman"/>
                <a:cs typeface="Times New Roman"/>
              </a:rPr>
              <a:t>Kişiliğin</a:t>
            </a:r>
            <a:r>
              <a:rPr sz="2400" dirty="0">
                <a:latin typeface="Times New Roman"/>
                <a:cs typeface="Times New Roman"/>
              </a:rPr>
              <a:t> </a:t>
            </a:r>
            <a:r>
              <a:rPr sz="2400" spc="-10" dirty="0">
                <a:latin typeface="Times New Roman"/>
                <a:cs typeface="Times New Roman"/>
              </a:rPr>
              <a:t>ahlaki</a:t>
            </a:r>
            <a:r>
              <a:rPr sz="2400" spc="-5" dirty="0">
                <a:latin typeface="Times New Roman"/>
                <a:cs typeface="Times New Roman"/>
              </a:rPr>
              <a:t> </a:t>
            </a:r>
            <a:r>
              <a:rPr sz="2400" spc="-15" dirty="0">
                <a:latin typeface="Times New Roman"/>
                <a:cs typeface="Times New Roman"/>
              </a:rPr>
              <a:t>yanı;</a:t>
            </a:r>
            <a:r>
              <a:rPr sz="2400" spc="-10" dirty="0">
                <a:latin typeface="Times New Roman"/>
                <a:cs typeface="Times New Roman"/>
              </a:rPr>
              <a:t> </a:t>
            </a:r>
            <a:r>
              <a:rPr sz="2400" spc="-5" dirty="0">
                <a:latin typeface="Times New Roman"/>
                <a:cs typeface="Times New Roman"/>
              </a:rPr>
              <a:t>aile, </a:t>
            </a:r>
            <a:r>
              <a:rPr sz="2400" dirty="0">
                <a:latin typeface="Times New Roman"/>
                <a:cs typeface="Times New Roman"/>
              </a:rPr>
              <a:t> toplum</a:t>
            </a:r>
            <a:r>
              <a:rPr sz="2400" spc="5" dirty="0">
                <a:latin typeface="Times New Roman"/>
                <a:cs typeface="Times New Roman"/>
              </a:rPr>
              <a:t> </a:t>
            </a:r>
            <a:r>
              <a:rPr sz="2400" dirty="0">
                <a:latin typeface="Times New Roman"/>
                <a:cs typeface="Times New Roman"/>
              </a:rPr>
              <a:t>ve</a:t>
            </a:r>
            <a:r>
              <a:rPr sz="2400" spc="5" dirty="0">
                <a:latin typeface="Times New Roman"/>
                <a:cs typeface="Times New Roman"/>
              </a:rPr>
              <a:t> </a:t>
            </a:r>
            <a:r>
              <a:rPr sz="2400" spc="-5" dirty="0">
                <a:latin typeface="Times New Roman"/>
                <a:cs typeface="Times New Roman"/>
              </a:rPr>
              <a:t>kültür</a:t>
            </a:r>
            <a:r>
              <a:rPr sz="2400" dirty="0">
                <a:latin typeface="Times New Roman"/>
                <a:cs typeface="Times New Roman"/>
              </a:rPr>
              <a:t> ile</a:t>
            </a:r>
            <a:r>
              <a:rPr sz="2400" spc="5" dirty="0">
                <a:latin typeface="Times New Roman"/>
                <a:cs typeface="Times New Roman"/>
              </a:rPr>
              <a:t> </a:t>
            </a:r>
            <a:r>
              <a:rPr sz="2400" spc="-5" dirty="0">
                <a:latin typeface="Times New Roman"/>
                <a:cs typeface="Times New Roman"/>
              </a:rPr>
              <a:t>etkileşim</a:t>
            </a:r>
            <a:r>
              <a:rPr sz="2400" dirty="0">
                <a:latin typeface="Times New Roman"/>
                <a:cs typeface="Times New Roman"/>
              </a:rPr>
              <a:t> sonucu </a:t>
            </a:r>
            <a:r>
              <a:rPr sz="2400" spc="-585" dirty="0">
                <a:latin typeface="Times New Roman"/>
                <a:cs typeface="Times New Roman"/>
              </a:rPr>
              <a:t> </a:t>
            </a:r>
            <a:r>
              <a:rPr sz="2400" spc="-5" dirty="0">
                <a:latin typeface="Times New Roman"/>
                <a:cs typeface="Times New Roman"/>
              </a:rPr>
              <a:t>oluşan </a:t>
            </a:r>
            <a:r>
              <a:rPr sz="2400" dirty="0">
                <a:latin typeface="Times New Roman"/>
                <a:cs typeface="Times New Roman"/>
              </a:rPr>
              <a:t>özelliklerimiz</a:t>
            </a:r>
            <a:endParaRPr sz="2400">
              <a:latin typeface="Times New Roman"/>
              <a:cs typeface="Times New Roman"/>
            </a:endParaRPr>
          </a:p>
        </p:txBody>
      </p:sp>
      <p:sp>
        <p:nvSpPr>
          <p:cNvPr id="5" name="object 5"/>
          <p:cNvSpPr txBox="1"/>
          <p:nvPr/>
        </p:nvSpPr>
        <p:spPr>
          <a:xfrm>
            <a:off x="7054722" y="3306902"/>
            <a:ext cx="2211070" cy="2353945"/>
          </a:xfrm>
          <a:prstGeom prst="rect">
            <a:avLst/>
          </a:prstGeom>
        </p:spPr>
        <p:txBody>
          <a:bodyPr vert="horz" wrap="square" lIns="0" tIns="17145" rIns="0" bIns="0" rtlCol="0">
            <a:spAutoFit/>
          </a:bodyPr>
          <a:lstStyle/>
          <a:p>
            <a:pPr marL="12700" marR="5080">
              <a:lnSpc>
                <a:spcPct val="99000"/>
              </a:lnSpc>
              <a:spcBef>
                <a:spcPts val="135"/>
              </a:spcBef>
            </a:pPr>
            <a:r>
              <a:rPr sz="2200" spc="-25" dirty="0">
                <a:latin typeface="Times New Roman"/>
                <a:cs typeface="Times New Roman"/>
              </a:rPr>
              <a:t>Yardımsever </a:t>
            </a:r>
            <a:r>
              <a:rPr sz="2200" spc="-5" dirty="0">
                <a:latin typeface="Times New Roman"/>
                <a:cs typeface="Times New Roman"/>
              </a:rPr>
              <a:t>olmak </a:t>
            </a:r>
            <a:r>
              <a:rPr sz="2200" spc="-535" dirty="0">
                <a:latin typeface="Times New Roman"/>
                <a:cs typeface="Times New Roman"/>
              </a:rPr>
              <a:t> </a:t>
            </a:r>
            <a:r>
              <a:rPr sz="2200" dirty="0">
                <a:latin typeface="Times New Roman"/>
                <a:cs typeface="Times New Roman"/>
              </a:rPr>
              <a:t>Empatik </a:t>
            </a:r>
            <a:r>
              <a:rPr sz="2200" spc="-5" dirty="0">
                <a:latin typeface="Times New Roman"/>
                <a:cs typeface="Times New Roman"/>
              </a:rPr>
              <a:t>olmak </a:t>
            </a:r>
            <a:r>
              <a:rPr sz="2200" dirty="0">
                <a:latin typeface="Times New Roman"/>
                <a:cs typeface="Times New Roman"/>
              </a:rPr>
              <a:t> Hoşgörülü </a:t>
            </a:r>
            <a:r>
              <a:rPr sz="2200" spc="-5" dirty="0">
                <a:latin typeface="Times New Roman"/>
                <a:cs typeface="Times New Roman"/>
              </a:rPr>
              <a:t>olmak </a:t>
            </a:r>
            <a:r>
              <a:rPr sz="2200" dirty="0">
                <a:latin typeface="Times New Roman"/>
                <a:cs typeface="Times New Roman"/>
              </a:rPr>
              <a:t> Anlayışlı </a:t>
            </a:r>
            <a:r>
              <a:rPr sz="2200" spc="-5" dirty="0">
                <a:latin typeface="Times New Roman"/>
                <a:cs typeface="Times New Roman"/>
              </a:rPr>
              <a:t>olmak </a:t>
            </a:r>
            <a:r>
              <a:rPr sz="2200" dirty="0">
                <a:latin typeface="Times New Roman"/>
                <a:cs typeface="Times New Roman"/>
              </a:rPr>
              <a:t> </a:t>
            </a:r>
            <a:r>
              <a:rPr sz="2200" spc="-5" dirty="0">
                <a:latin typeface="Times New Roman"/>
                <a:cs typeface="Times New Roman"/>
              </a:rPr>
              <a:t>Tutkulu olmak </a:t>
            </a:r>
            <a:r>
              <a:rPr sz="2200" dirty="0">
                <a:latin typeface="Times New Roman"/>
                <a:cs typeface="Times New Roman"/>
              </a:rPr>
              <a:t> Dürüst </a:t>
            </a:r>
            <a:r>
              <a:rPr sz="2200" spc="-5" dirty="0">
                <a:latin typeface="Times New Roman"/>
                <a:cs typeface="Times New Roman"/>
              </a:rPr>
              <a:t>olmak </a:t>
            </a:r>
            <a:r>
              <a:rPr sz="2200" dirty="0">
                <a:latin typeface="Times New Roman"/>
                <a:cs typeface="Times New Roman"/>
              </a:rPr>
              <a:t> Güvenilir</a:t>
            </a:r>
            <a:r>
              <a:rPr sz="2200" spc="-45" dirty="0">
                <a:latin typeface="Times New Roman"/>
                <a:cs typeface="Times New Roman"/>
              </a:rPr>
              <a:t> </a:t>
            </a:r>
            <a:r>
              <a:rPr sz="2200" spc="-5" dirty="0">
                <a:latin typeface="Times New Roman"/>
                <a:cs typeface="Times New Roman"/>
              </a:rPr>
              <a:t>olmak</a:t>
            </a:r>
            <a:endParaRPr sz="22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1052016"/>
            <a:ext cx="8260080" cy="391795"/>
          </a:xfrm>
          <a:prstGeom prst="rect">
            <a:avLst/>
          </a:prstGeom>
        </p:spPr>
        <p:txBody>
          <a:bodyPr vert="horz" wrap="square" lIns="0" tIns="12700" rIns="0" bIns="0" rtlCol="0">
            <a:spAutoFit/>
          </a:bodyPr>
          <a:lstStyle/>
          <a:p>
            <a:pPr marL="12700">
              <a:lnSpc>
                <a:spcPct val="100000"/>
              </a:lnSpc>
              <a:spcBef>
                <a:spcPts val="100"/>
              </a:spcBef>
            </a:pPr>
            <a:r>
              <a:rPr sz="2400" b="0" i="0" spc="-10" dirty="0">
                <a:solidFill>
                  <a:srgbClr val="000000"/>
                </a:solidFill>
                <a:latin typeface="Times New Roman"/>
                <a:cs typeface="Times New Roman"/>
              </a:rPr>
              <a:t>‘Nasıl</a:t>
            </a:r>
            <a:r>
              <a:rPr sz="2400" b="0" i="0" spc="15" dirty="0">
                <a:solidFill>
                  <a:srgbClr val="000000"/>
                </a:solidFill>
                <a:latin typeface="Times New Roman"/>
                <a:cs typeface="Times New Roman"/>
              </a:rPr>
              <a:t> </a:t>
            </a:r>
            <a:r>
              <a:rPr sz="2400" b="0" i="0" dirty="0">
                <a:solidFill>
                  <a:srgbClr val="000000"/>
                </a:solidFill>
                <a:latin typeface="Times New Roman"/>
                <a:cs typeface="Times New Roman"/>
              </a:rPr>
              <a:t>bir</a:t>
            </a:r>
            <a:r>
              <a:rPr sz="2400" b="0" i="0" spc="-5" dirty="0">
                <a:solidFill>
                  <a:srgbClr val="000000"/>
                </a:solidFill>
                <a:latin typeface="Times New Roman"/>
                <a:cs typeface="Times New Roman"/>
              </a:rPr>
              <a:t> </a:t>
            </a:r>
            <a:r>
              <a:rPr sz="2400" b="0" i="0" dirty="0">
                <a:solidFill>
                  <a:srgbClr val="000000"/>
                </a:solidFill>
                <a:latin typeface="Times New Roman"/>
                <a:cs typeface="Times New Roman"/>
              </a:rPr>
              <a:t>insan</a:t>
            </a:r>
            <a:r>
              <a:rPr sz="2400" b="0" i="0" spc="-5" dirty="0">
                <a:solidFill>
                  <a:srgbClr val="000000"/>
                </a:solidFill>
                <a:latin typeface="Times New Roman"/>
                <a:cs typeface="Times New Roman"/>
              </a:rPr>
              <a:t> olduğunuzu</a:t>
            </a:r>
            <a:r>
              <a:rPr sz="2400" b="0" i="0" spc="10" dirty="0">
                <a:solidFill>
                  <a:srgbClr val="000000"/>
                </a:solidFill>
                <a:latin typeface="Times New Roman"/>
                <a:cs typeface="Times New Roman"/>
              </a:rPr>
              <a:t> </a:t>
            </a:r>
            <a:r>
              <a:rPr sz="2400" b="0" i="0" spc="-5" dirty="0">
                <a:solidFill>
                  <a:srgbClr val="000000"/>
                </a:solidFill>
                <a:latin typeface="Times New Roman"/>
                <a:cs typeface="Times New Roman"/>
              </a:rPr>
              <a:t>tarif</a:t>
            </a:r>
            <a:r>
              <a:rPr sz="2400" b="0" i="0" dirty="0">
                <a:solidFill>
                  <a:srgbClr val="000000"/>
                </a:solidFill>
                <a:latin typeface="Times New Roman"/>
                <a:cs typeface="Times New Roman"/>
              </a:rPr>
              <a:t> </a:t>
            </a:r>
            <a:r>
              <a:rPr sz="2400" b="0" i="0" spc="-5" dirty="0">
                <a:solidFill>
                  <a:srgbClr val="000000"/>
                </a:solidFill>
                <a:latin typeface="Times New Roman"/>
                <a:cs typeface="Times New Roman"/>
              </a:rPr>
              <a:t>etmeniz </a:t>
            </a:r>
            <a:r>
              <a:rPr sz="2400" b="0" i="0" dirty="0">
                <a:solidFill>
                  <a:srgbClr val="000000"/>
                </a:solidFill>
                <a:latin typeface="Times New Roman"/>
                <a:cs typeface="Times New Roman"/>
              </a:rPr>
              <a:t>istense</a:t>
            </a:r>
            <a:r>
              <a:rPr sz="2400" b="0" i="0" spc="-5" dirty="0">
                <a:solidFill>
                  <a:srgbClr val="000000"/>
                </a:solidFill>
                <a:latin typeface="Times New Roman"/>
                <a:cs typeface="Times New Roman"/>
              </a:rPr>
              <a:t> neler</a:t>
            </a:r>
            <a:r>
              <a:rPr sz="2400" b="0" i="0" spc="-10" dirty="0">
                <a:solidFill>
                  <a:srgbClr val="000000"/>
                </a:solidFill>
                <a:latin typeface="Times New Roman"/>
                <a:cs typeface="Times New Roman"/>
              </a:rPr>
              <a:t> </a:t>
            </a:r>
            <a:r>
              <a:rPr sz="2400" b="0" i="0" spc="-5" dirty="0">
                <a:solidFill>
                  <a:srgbClr val="000000"/>
                </a:solidFill>
                <a:latin typeface="Times New Roman"/>
                <a:cs typeface="Times New Roman"/>
              </a:rPr>
              <a:t>söylersiniz?’</a:t>
            </a:r>
            <a:endParaRPr sz="2400">
              <a:latin typeface="Times New Roman"/>
              <a:cs typeface="Times New Roman"/>
            </a:endParaRPr>
          </a:p>
        </p:txBody>
      </p:sp>
      <p:sp>
        <p:nvSpPr>
          <p:cNvPr id="3" name="object 3"/>
          <p:cNvSpPr txBox="1"/>
          <p:nvPr/>
        </p:nvSpPr>
        <p:spPr>
          <a:xfrm>
            <a:off x="917244" y="1784350"/>
            <a:ext cx="645795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‘Nasıl</a:t>
            </a:r>
            <a:r>
              <a:rPr sz="2400" spc="10" dirty="0">
                <a:latin typeface="Times New Roman"/>
                <a:cs typeface="Times New Roman"/>
              </a:rPr>
              <a:t> </a:t>
            </a:r>
            <a:r>
              <a:rPr sz="2400" dirty="0">
                <a:latin typeface="Times New Roman"/>
                <a:cs typeface="Times New Roman"/>
              </a:rPr>
              <a:t>oldu da</a:t>
            </a:r>
            <a:r>
              <a:rPr sz="2400" spc="-10" dirty="0">
                <a:latin typeface="Times New Roman"/>
                <a:cs typeface="Times New Roman"/>
              </a:rPr>
              <a:t> </a:t>
            </a:r>
            <a:r>
              <a:rPr sz="2400" dirty="0">
                <a:latin typeface="Times New Roman"/>
                <a:cs typeface="Times New Roman"/>
              </a:rPr>
              <a:t>şu </a:t>
            </a:r>
            <a:r>
              <a:rPr sz="2400" spc="-5" dirty="0">
                <a:latin typeface="Times New Roman"/>
                <a:cs typeface="Times New Roman"/>
              </a:rPr>
              <a:t>an</a:t>
            </a:r>
            <a:r>
              <a:rPr sz="2400" dirty="0">
                <a:latin typeface="Times New Roman"/>
                <a:cs typeface="Times New Roman"/>
              </a:rPr>
              <a:t> </a:t>
            </a:r>
            <a:r>
              <a:rPr sz="2400" spc="-5" dirty="0">
                <a:latin typeface="Times New Roman"/>
                <a:cs typeface="Times New Roman"/>
              </a:rPr>
              <a:t>olduğunuz</a:t>
            </a:r>
            <a:r>
              <a:rPr sz="2400" spc="15" dirty="0">
                <a:latin typeface="Times New Roman"/>
                <a:cs typeface="Times New Roman"/>
              </a:rPr>
              <a:t> </a:t>
            </a:r>
            <a:r>
              <a:rPr sz="2400" dirty="0">
                <a:latin typeface="Times New Roman"/>
                <a:cs typeface="Times New Roman"/>
              </a:rPr>
              <a:t>kişi</a:t>
            </a:r>
            <a:r>
              <a:rPr sz="2400" spc="10" dirty="0">
                <a:latin typeface="Times New Roman"/>
                <a:cs typeface="Times New Roman"/>
              </a:rPr>
              <a:t> </a:t>
            </a:r>
            <a:r>
              <a:rPr sz="2400" spc="-5" dirty="0">
                <a:latin typeface="Times New Roman"/>
                <a:cs typeface="Times New Roman"/>
              </a:rPr>
              <a:t>haline</a:t>
            </a:r>
            <a:r>
              <a:rPr sz="2400" spc="-30" dirty="0">
                <a:latin typeface="Times New Roman"/>
                <a:cs typeface="Times New Roman"/>
              </a:rPr>
              <a:t> </a:t>
            </a:r>
            <a:r>
              <a:rPr sz="2400" dirty="0">
                <a:latin typeface="Times New Roman"/>
                <a:cs typeface="Times New Roman"/>
              </a:rPr>
              <a:t>geldiniz?’</a:t>
            </a:r>
            <a:endParaRPr sz="2400">
              <a:latin typeface="Times New Roman"/>
              <a:cs typeface="Times New Roman"/>
            </a:endParaRPr>
          </a:p>
        </p:txBody>
      </p:sp>
      <p:pic>
        <p:nvPicPr>
          <p:cNvPr id="4" name="Resim 3"/>
          <p:cNvPicPr>
            <a:picLocks noChangeAspect="1"/>
          </p:cNvPicPr>
          <p:nvPr/>
        </p:nvPicPr>
        <p:blipFill>
          <a:blip r:embed="rId2"/>
          <a:stretch>
            <a:fillRect/>
          </a:stretch>
        </p:blipFill>
        <p:spPr>
          <a:xfrm>
            <a:off x="3276600" y="2895600"/>
            <a:ext cx="6400800" cy="31183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64209"/>
            <a:ext cx="3846195" cy="574040"/>
          </a:xfrm>
          <a:prstGeom prst="rect">
            <a:avLst/>
          </a:prstGeom>
        </p:spPr>
        <p:txBody>
          <a:bodyPr vert="horz" wrap="square" lIns="0" tIns="12700" rIns="0" bIns="0" rtlCol="0">
            <a:spAutoFit/>
          </a:bodyPr>
          <a:lstStyle/>
          <a:p>
            <a:pPr marL="12700">
              <a:lnSpc>
                <a:spcPct val="100000"/>
              </a:lnSpc>
              <a:spcBef>
                <a:spcPts val="100"/>
              </a:spcBef>
            </a:pPr>
            <a:r>
              <a:rPr dirty="0"/>
              <a:t>4.2.</a:t>
            </a:r>
            <a:r>
              <a:rPr spc="-175" dirty="0"/>
              <a:t> </a:t>
            </a:r>
            <a:r>
              <a:rPr dirty="0"/>
              <a:t>Ailesel</a:t>
            </a:r>
            <a:r>
              <a:rPr spc="-55" dirty="0"/>
              <a:t> </a:t>
            </a:r>
            <a:r>
              <a:rPr dirty="0"/>
              <a:t>faktörler</a:t>
            </a:r>
          </a:p>
        </p:txBody>
      </p:sp>
      <p:sp>
        <p:nvSpPr>
          <p:cNvPr id="3" name="object 3"/>
          <p:cNvSpPr txBox="1"/>
          <p:nvPr/>
        </p:nvSpPr>
        <p:spPr>
          <a:xfrm>
            <a:off x="917244" y="1591436"/>
            <a:ext cx="10363200" cy="4782820"/>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4471C4"/>
                </a:solidFill>
                <a:latin typeface="Times New Roman"/>
                <a:cs typeface="Times New Roman"/>
              </a:rPr>
              <a:t>Makro</a:t>
            </a:r>
            <a:r>
              <a:rPr sz="2400" b="1" i="1" spc="-20" dirty="0">
                <a:solidFill>
                  <a:srgbClr val="4471C4"/>
                </a:solidFill>
                <a:latin typeface="Times New Roman"/>
                <a:cs typeface="Times New Roman"/>
              </a:rPr>
              <a:t> </a:t>
            </a:r>
            <a:r>
              <a:rPr sz="2400" b="1" i="1" spc="-5" dirty="0">
                <a:solidFill>
                  <a:srgbClr val="4471C4"/>
                </a:solidFill>
                <a:latin typeface="Times New Roman"/>
                <a:cs typeface="Times New Roman"/>
              </a:rPr>
              <a:t>düzey</a:t>
            </a:r>
            <a:endParaRPr sz="2400">
              <a:latin typeface="Times New Roman"/>
              <a:cs typeface="Times New Roman"/>
            </a:endParaRPr>
          </a:p>
          <a:p>
            <a:pPr>
              <a:lnSpc>
                <a:spcPct val="100000"/>
              </a:lnSpc>
              <a:spcBef>
                <a:spcPts val="5"/>
              </a:spcBef>
            </a:pPr>
            <a:endParaRPr sz="2500">
              <a:latin typeface="Times New Roman"/>
              <a:cs typeface="Times New Roman"/>
            </a:endParaRPr>
          </a:p>
          <a:p>
            <a:pPr marL="241300" indent="-228600">
              <a:lnSpc>
                <a:spcPct val="100000"/>
              </a:lnSpc>
              <a:buFont typeface="Arial MT"/>
              <a:buChar char="•"/>
              <a:tabLst>
                <a:tab pos="241300" algn="l"/>
              </a:tabLst>
            </a:pPr>
            <a:r>
              <a:rPr sz="2400" spc="-20" dirty="0">
                <a:latin typeface="Times New Roman"/>
                <a:cs typeface="Times New Roman"/>
              </a:rPr>
              <a:t>Irk,</a:t>
            </a:r>
            <a:r>
              <a:rPr sz="2400" spc="65" dirty="0">
                <a:latin typeface="Times New Roman"/>
                <a:cs typeface="Times New Roman"/>
              </a:rPr>
              <a:t> </a:t>
            </a:r>
            <a:r>
              <a:rPr sz="2400" dirty="0">
                <a:latin typeface="Times New Roman"/>
                <a:cs typeface="Times New Roman"/>
              </a:rPr>
              <a:t>dil,</a:t>
            </a:r>
            <a:r>
              <a:rPr sz="2400" spc="-20" dirty="0">
                <a:latin typeface="Times New Roman"/>
                <a:cs typeface="Times New Roman"/>
              </a:rPr>
              <a:t> </a:t>
            </a:r>
            <a:r>
              <a:rPr sz="2400" dirty="0">
                <a:latin typeface="Times New Roman"/>
                <a:cs typeface="Times New Roman"/>
              </a:rPr>
              <a:t>din,</a:t>
            </a:r>
            <a:r>
              <a:rPr sz="2400" spc="-20" dirty="0">
                <a:latin typeface="Times New Roman"/>
                <a:cs typeface="Times New Roman"/>
              </a:rPr>
              <a:t> </a:t>
            </a:r>
            <a:r>
              <a:rPr sz="2400" spc="-5" dirty="0">
                <a:latin typeface="Times New Roman"/>
                <a:cs typeface="Times New Roman"/>
              </a:rPr>
              <a:t>mezhep,</a:t>
            </a:r>
            <a:r>
              <a:rPr sz="2400" spc="5" dirty="0">
                <a:latin typeface="Times New Roman"/>
                <a:cs typeface="Times New Roman"/>
              </a:rPr>
              <a:t> </a:t>
            </a:r>
            <a:r>
              <a:rPr sz="2400" spc="-10" dirty="0">
                <a:latin typeface="Times New Roman"/>
                <a:cs typeface="Times New Roman"/>
              </a:rPr>
              <a:t>sosyoekonomik</a:t>
            </a:r>
            <a:r>
              <a:rPr sz="2400" spc="85" dirty="0">
                <a:latin typeface="Times New Roman"/>
                <a:cs typeface="Times New Roman"/>
              </a:rPr>
              <a:t> </a:t>
            </a:r>
            <a:r>
              <a:rPr sz="2400" spc="-15" dirty="0">
                <a:latin typeface="Times New Roman"/>
                <a:cs typeface="Times New Roman"/>
              </a:rPr>
              <a:t>düzey…</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12700">
              <a:lnSpc>
                <a:spcPct val="100000"/>
              </a:lnSpc>
            </a:pPr>
            <a:r>
              <a:rPr sz="2400" b="1" i="1" dirty="0">
                <a:solidFill>
                  <a:srgbClr val="4471C4"/>
                </a:solidFill>
                <a:latin typeface="Times New Roman"/>
                <a:cs typeface="Times New Roman"/>
              </a:rPr>
              <a:t>Mikro</a:t>
            </a:r>
            <a:r>
              <a:rPr sz="2400" b="1" i="1" spc="-40" dirty="0">
                <a:solidFill>
                  <a:srgbClr val="4471C4"/>
                </a:solidFill>
                <a:latin typeface="Times New Roman"/>
                <a:cs typeface="Times New Roman"/>
              </a:rPr>
              <a:t> </a:t>
            </a:r>
            <a:r>
              <a:rPr sz="2400" b="1" i="1" dirty="0">
                <a:solidFill>
                  <a:srgbClr val="4471C4"/>
                </a:solidFill>
                <a:latin typeface="Times New Roman"/>
                <a:cs typeface="Times New Roman"/>
              </a:rPr>
              <a:t>düzey</a:t>
            </a:r>
            <a:endParaRPr sz="2400">
              <a:latin typeface="Times New Roman"/>
              <a:cs typeface="Times New Roman"/>
            </a:endParaRPr>
          </a:p>
          <a:p>
            <a:pPr>
              <a:lnSpc>
                <a:spcPct val="100000"/>
              </a:lnSpc>
              <a:spcBef>
                <a:spcPts val="5"/>
              </a:spcBef>
            </a:pPr>
            <a:endParaRPr sz="25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Anne</a:t>
            </a:r>
            <a:r>
              <a:rPr sz="2400" spc="10" dirty="0">
                <a:latin typeface="Times New Roman"/>
                <a:cs typeface="Times New Roman"/>
              </a:rPr>
              <a:t> </a:t>
            </a:r>
            <a:r>
              <a:rPr sz="2400" spc="-5" dirty="0">
                <a:latin typeface="Times New Roman"/>
                <a:cs typeface="Times New Roman"/>
              </a:rPr>
              <a:t>babanın</a:t>
            </a:r>
            <a:r>
              <a:rPr sz="2400" dirty="0">
                <a:latin typeface="Times New Roman"/>
                <a:cs typeface="Times New Roman"/>
              </a:rPr>
              <a:t> </a:t>
            </a:r>
            <a:r>
              <a:rPr sz="2400" spc="-5" dirty="0">
                <a:latin typeface="Times New Roman"/>
                <a:cs typeface="Times New Roman"/>
              </a:rPr>
              <a:t>evlenme</a:t>
            </a:r>
            <a:r>
              <a:rPr sz="2400" spc="-15" dirty="0">
                <a:latin typeface="Times New Roman"/>
                <a:cs typeface="Times New Roman"/>
              </a:rPr>
              <a:t> </a:t>
            </a:r>
            <a:r>
              <a:rPr sz="2400" spc="-5" dirty="0">
                <a:latin typeface="Times New Roman"/>
                <a:cs typeface="Times New Roman"/>
              </a:rPr>
              <a:t>ve</a:t>
            </a:r>
            <a:r>
              <a:rPr sz="2400" spc="-10" dirty="0">
                <a:latin typeface="Times New Roman"/>
                <a:cs typeface="Times New Roman"/>
              </a:rPr>
              <a:t> </a:t>
            </a:r>
            <a:r>
              <a:rPr sz="2400" spc="-5" dirty="0">
                <a:latin typeface="Times New Roman"/>
                <a:cs typeface="Times New Roman"/>
              </a:rPr>
              <a:t>çocuk</a:t>
            </a:r>
            <a:r>
              <a:rPr sz="2400" spc="25" dirty="0">
                <a:latin typeface="Times New Roman"/>
                <a:cs typeface="Times New Roman"/>
              </a:rPr>
              <a:t> </a:t>
            </a:r>
            <a:r>
              <a:rPr sz="2400" spc="-5" dirty="0">
                <a:latin typeface="Times New Roman"/>
                <a:cs typeface="Times New Roman"/>
              </a:rPr>
              <a:t>sahibi</a:t>
            </a:r>
            <a:r>
              <a:rPr sz="2400" spc="-15" dirty="0">
                <a:latin typeface="Times New Roman"/>
                <a:cs typeface="Times New Roman"/>
              </a:rPr>
              <a:t> </a:t>
            </a:r>
            <a:r>
              <a:rPr sz="2400" dirty="0">
                <a:latin typeface="Times New Roman"/>
                <a:cs typeface="Times New Roman"/>
              </a:rPr>
              <a:t>olma</a:t>
            </a:r>
            <a:r>
              <a:rPr sz="2400" spc="-5" dirty="0">
                <a:latin typeface="Times New Roman"/>
                <a:cs typeface="Times New Roman"/>
              </a:rPr>
              <a:t> </a:t>
            </a:r>
            <a:r>
              <a:rPr sz="2400" spc="-25" dirty="0">
                <a:latin typeface="Times New Roman"/>
                <a:cs typeface="Times New Roman"/>
              </a:rPr>
              <a:t>yaşı</a:t>
            </a:r>
            <a:endParaRPr sz="2400">
              <a:latin typeface="Times New Roman"/>
              <a:cs typeface="Times New Roman"/>
            </a:endParaRPr>
          </a:p>
          <a:p>
            <a:pPr marL="241300" indent="-228600">
              <a:lnSpc>
                <a:spcPct val="100000"/>
              </a:lnSpc>
              <a:spcBef>
                <a:spcPts val="5"/>
              </a:spcBef>
              <a:buFont typeface="Arial MT"/>
              <a:buChar char="•"/>
              <a:tabLst>
                <a:tab pos="241300" algn="l"/>
              </a:tabLst>
            </a:pPr>
            <a:r>
              <a:rPr sz="2400" spc="-5" dirty="0">
                <a:latin typeface="Times New Roman"/>
                <a:cs typeface="Times New Roman"/>
              </a:rPr>
              <a:t>Ailedeki</a:t>
            </a:r>
            <a:r>
              <a:rPr sz="2400" dirty="0">
                <a:latin typeface="Times New Roman"/>
                <a:cs typeface="Times New Roman"/>
              </a:rPr>
              <a:t> </a:t>
            </a:r>
            <a:r>
              <a:rPr sz="2400" spc="-5" dirty="0">
                <a:latin typeface="Times New Roman"/>
                <a:cs typeface="Times New Roman"/>
              </a:rPr>
              <a:t>çocuk </a:t>
            </a:r>
            <a:r>
              <a:rPr sz="2400" spc="-15" dirty="0">
                <a:latin typeface="Times New Roman"/>
                <a:cs typeface="Times New Roman"/>
              </a:rPr>
              <a:t>sayısı,</a:t>
            </a:r>
            <a:r>
              <a:rPr sz="2400" spc="65" dirty="0">
                <a:latin typeface="Times New Roman"/>
                <a:cs typeface="Times New Roman"/>
              </a:rPr>
              <a:t> </a:t>
            </a:r>
            <a:r>
              <a:rPr sz="2400" spc="-5" dirty="0">
                <a:latin typeface="Times New Roman"/>
                <a:cs typeface="Times New Roman"/>
              </a:rPr>
              <a:t>çocukların</a:t>
            </a:r>
            <a:r>
              <a:rPr sz="2400" dirty="0">
                <a:latin typeface="Times New Roman"/>
                <a:cs typeface="Times New Roman"/>
              </a:rPr>
              <a:t> </a:t>
            </a:r>
            <a:r>
              <a:rPr sz="2400" spc="-5" dirty="0">
                <a:latin typeface="Times New Roman"/>
                <a:cs typeface="Times New Roman"/>
              </a:rPr>
              <a:t>doğum</a:t>
            </a:r>
            <a:r>
              <a:rPr sz="2400" spc="25" dirty="0">
                <a:latin typeface="Times New Roman"/>
                <a:cs typeface="Times New Roman"/>
              </a:rPr>
              <a:t> </a:t>
            </a:r>
            <a:r>
              <a:rPr sz="2400" spc="-5" dirty="0">
                <a:latin typeface="Times New Roman"/>
                <a:cs typeface="Times New Roman"/>
              </a:rPr>
              <a:t>sırası,</a:t>
            </a:r>
            <a:r>
              <a:rPr sz="2400" spc="10" dirty="0">
                <a:latin typeface="Times New Roman"/>
                <a:cs typeface="Times New Roman"/>
              </a:rPr>
              <a:t> </a:t>
            </a:r>
            <a:r>
              <a:rPr sz="2400" spc="-10" dirty="0">
                <a:latin typeface="Times New Roman"/>
                <a:cs typeface="Times New Roman"/>
              </a:rPr>
              <a:t>cinsiyeti</a:t>
            </a:r>
            <a:endParaRPr sz="24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Anne</a:t>
            </a:r>
            <a:r>
              <a:rPr sz="2400" spc="-10" dirty="0">
                <a:latin typeface="Times New Roman"/>
                <a:cs typeface="Times New Roman"/>
              </a:rPr>
              <a:t> </a:t>
            </a:r>
            <a:r>
              <a:rPr sz="2400" spc="-5" dirty="0">
                <a:latin typeface="Times New Roman"/>
                <a:cs typeface="Times New Roman"/>
              </a:rPr>
              <a:t>babanın</a:t>
            </a:r>
            <a:r>
              <a:rPr sz="2400" spc="-15" dirty="0">
                <a:latin typeface="Times New Roman"/>
                <a:cs typeface="Times New Roman"/>
              </a:rPr>
              <a:t> yokluğu</a:t>
            </a:r>
            <a:endParaRPr sz="240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Ailenin</a:t>
            </a:r>
            <a:r>
              <a:rPr sz="2400" spc="-50" dirty="0">
                <a:latin typeface="Times New Roman"/>
                <a:cs typeface="Times New Roman"/>
              </a:rPr>
              <a:t> </a:t>
            </a:r>
            <a:r>
              <a:rPr sz="2400" spc="-15" dirty="0">
                <a:latin typeface="Times New Roman"/>
                <a:cs typeface="Times New Roman"/>
              </a:rPr>
              <a:t>büyüklüğü</a:t>
            </a:r>
            <a:endParaRPr sz="2400">
              <a:latin typeface="Times New Roman"/>
              <a:cs typeface="Times New Roman"/>
            </a:endParaRPr>
          </a:p>
          <a:p>
            <a:pPr marL="241300" indent="-228600">
              <a:lnSpc>
                <a:spcPct val="100000"/>
              </a:lnSpc>
              <a:spcBef>
                <a:spcPts val="5"/>
              </a:spcBef>
              <a:buFont typeface="Arial MT"/>
              <a:buChar char="•"/>
              <a:tabLst>
                <a:tab pos="241300" algn="l"/>
              </a:tabLst>
            </a:pPr>
            <a:r>
              <a:rPr sz="2400" dirty="0">
                <a:latin typeface="Times New Roman"/>
                <a:cs typeface="Times New Roman"/>
              </a:rPr>
              <a:t>Anne</a:t>
            </a:r>
            <a:r>
              <a:rPr sz="2400" spc="5" dirty="0">
                <a:latin typeface="Times New Roman"/>
                <a:cs typeface="Times New Roman"/>
              </a:rPr>
              <a:t> </a:t>
            </a:r>
            <a:r>
              <a:rPr sz="2400" spc="-5" dirty="0">
                <a:latin typeface="Times New Roman"/>
                <a:cs typeface="Times New Roman"/>
              </a:rPr>
              <a:t>baba</a:t>
            </a:r>
            <a:r>
              <a:rPr sz="2400" spc="-15" dirty="0">
                <a:latin typeface="Times New Roman"/>
                <a:cs typeface="Times New Roman"/>
              </a:rPr>
              <a:t> </a:t>
            </a:r>
            <a:r>
              <a:rPr sz="2400" spc="-10" dirty="0">
                <a:latin typeface="Times New Roman"/>
                <a:cs typeface="Times New Roman"/>
              </a:rPr>
              <a:t>arasındaki</a:t>
            </a:r>
            <a:r>
              <a:rPr sz="2400" spc="25" dirty="0">
                <a:latin typeface="Times New Roman"/>
                <a:cs typeface="Times New Roman"/>
              </a:rPr>
              <a:t> </a:t>
            </a:r>
            <a:r>
              <a:rPr sz="2400" spc="-5" dirty="0">
                <a:latin typeface="Times New Roman"/>
                <a:cs typeface="Times New Roman"/>
              </a:rPr>
              <a:t>çocuk </a:t>
            </a:r>
            <a:r>
              <a:rPr sz="2400" spc="-10" dirty="0">
                <a:latin typeface="Times New Roman"/>
                <a:cs typeface="Times New Roman"/>
              </a:rPr>
              <a:t>yetiştirme</a:t>
            </a:r>
            <a:r>
              <a:rPr sz="2400" spc="40" dirty="0">
                <a:latin typeface="Times New Roman"/>
                <a:cs typeface="Times New Roman"/>
              </a:rPr>
              <a:t> </a:t>
            </a:r>
            <a:r>
              <a:rPr sz="2400" dirty="0">
                <a:latin typeface="Times New Roman"/>
                <a:cs typeface="Times New Roman"/>
              </a:rPr>
              <a:t>stillerinin</a:t>
            </a:r>
            <a:r>
              <a:rPr sz="2400" spc="-40" dirty="0">
                <a:latin typeface="Times New Roman"/>
                <a:cs typeface="Times New Roman"/>
              </a:rPr>
              <a:t> </a:t>
            </a:r>
            <a:r>
              <a:rPr sz="2400" spc="-15" dirty="0">
                <a:latin typeface="Times New Roman"/>
                <a:cs typeface="Times New Roman"/>
              </a:rPr>
              <a:t>uyumu</a:t>
            </a:r>
            <a:endParaRPr sz="2400">
              <a:latin typeface="Times New Roman"/>
              <a:cs typeface="Times New Roman"/>
            </a:endParaRPr>
          </a:p>
          <a:p>
            <a:pPr marL="241300" indent="-228600">
              <a:lnSpc>
                <a:spcPct val="100000"/>
              </a:lnSpc>
              <a:buFont typeface="Arial MT"/>
              <a:buChar char="•"/>
              <a:tabLst>
                <a:tab pos="241300" algn="l"/>
                <a:tab pos="1353820" algn="l"/>
                <a:tab pos="2856865" algn="l"/>
                <a:tab pos="3292475" algn="l"/>
                <a:tab pos="4744085" algn="l"/>
                <a:tab pos="5923915" algn="l"/>
                <a:tab pos="6972300" algn="l"/>
                <a:tab pos="8390255" algn="l"/>
                <a:tab pos="9689465" algn="l"/>
              </a:tabLst>
            </a:pPr>
            <a:r>
              <a:rPr sz="2400" dirty="0">
                <a:latin typeface="Times New Roman"/>
                <a:cs typeface="Times New Roman"/>
              </a:rPr>
              <a:t>G</a:t>
            </a:r>
            <a:r>
              <a:rPr sz="2400" spc="-20" dirty="0">
                <a:latin typeface="Times New Roman"/>
                <a:cs typeface="Times New Roman"/>
              </a:rPr>
              <a:t>e</a:t>
            </a:r>
            <a:r>
              <a:rPr sz="2400" dirty="0">
                <a:latin typeface="Times New Roman"/>
                <a:cs typeface="Times New Roman"/>
              </a:rPr>
              <a:t>b</a:t>
            </a:r>
            <a:r>
              <a:rPr sz="2400" spc="-15" dirty="0">
                <a:latin typeface="Times New Roman"/>
                <a:cs typeface="Times New Roman"/>
              </a:rPr>
              <a:t>e</a:t>
            </a:r>
            <a:r>
              <a:rPr sz="2400" dirty="0">
                <a:latin typeface="Times New Roman"/>
                <a:cs typeface="Times New Roman"/>
              </a:rPr>
              <a:t>l</a:t>
            </a:r>
            <a:r>
              <a:rPr sz="2400" spc="5" dirty="0">
                <a:latin typeface="Times New Roman"/>
                <a:cs typeface="Times New Roman"/>
              </a:rPr>
              <a:t>i</a:t>
            </a:r>
            <a:r>
              <a:rPr sz="2400" dirty="0">
                <a:latin typeface="Times New Roman"/>
                <a:cs typeface="Times New Roman"/>
              </a:rPr>
              <a:t>k	dön</a:t>
            </a:r>
            <a:r>
              <a:rPr sz="2400" spc="-15" dirty="0">
                <a:latin typeface="Times New Roman"/>
                <a:cs typeface="Times New Roman"/>
              </a:rPr>
              <a:t>e</a:t>
            </a:r>
            <a:r>
              <a:rPr sz="2400" dirty="0">
                <a:latin typeface="Times New Roman"/>
                <a:cs typeface="Times New Roman"/>
              </a:rPr>
              <a:t>minde	</a:t>
            </a:r>
            <a:r>
              <a:rPr sz="2400" spc="-5" dirty="0">
                <a:latin typeface="Times New Roman"/>
                <a:cs typeface="Times New Roman"/>
              </a:rPr>
              <a:t>v</a:t>
            </a:r>
            <a:r>
              <a:rPr sz="2400" dirty="0">
                <a:latin typeface="Times New Roman"/>
                <a:cs typeface="Times New Roman"/>
              </a:rPr>
              <a:t>e	</a:t>
            </a:r>
            <a:r>
              <a:rPr sz="2400" spc="-5" dirty="0">
                <a:latin typeface="Times New Roman"/>
                <a:cs typeface="Times New Roman"/>
              </a:rPr>
              <a:t>sonr</a:t>
            </a:r>
            <a:r>
              <a:rPr sz="2400" spc="-10" dirty="0">
                <a:latin typeface="Times New Roman"/>
                <a:cs typeface="Times New Roman"/>
              </a:rPr>
              <a:t>a</a:t>
            </a:r>
            <a:r>
              <a:rPr sz="2400" spc="-5" dirty="0">
                <a:latin typeface="Times New Roman"/>
                <a:cs typeface="Times New Roman"/>
              </a:rPr>
              <a:t>s</a:t>
            </a:r>
            <a:r>
              <a:rPr sz="2400" spc="5" dirty="0">
                <a:latin typeface="Times New Roman"/>
                <a:cs typeface="Times New Roman"/>
              </a:rPr>
              <a:t>ı</a:t>
            </a:r>
            <a:r>
              <a:rPr sz="2400" dirty="0">
                <a:latin typeface="Times New Roman"/>
                <a:cs typeface="Times New Roman"/>
              </a:rPr>
              <a:t>nda	</a:t>
            </a:r>
            <a:r>
              <a:rPr sz="2400" spc="-10" dirty="0">
                <a:latin typeface="Times New Roman"/>
                <a:cs typeface="Times New Roman"/>
              </a:rPr>
              <a:t>ç</a:t>
            </a:r>
            <a:r>
              <a:rPr sz="2400" dirty="0">
                <a:latin typeface="Times New Roman"/>
                <a:cs typeface="Times New Roman"/>
              </a:rPr>
              <a:t>o</a:t>
            </a:r>
            <a:r>
              <a:rPr sz="2400" spc="-15" dirty="0">
                <a:latin typeface="Times New Roman"/>
                <a:cs typeface="Times New Roman"/>
              </a:rPr>
              <a:t>c</a:t>
            </a:r>
            <a:r>
              <a:rPr sz="2400" spc="15" dirty="0">
                <a:latin typeface="Times New Roman"/>
                <a:cs typeface="Times New Roman"/>
              </a:rPr>
              <a:t>u</a:t>
            </a:r>
            <a:r>
              <a:rPr sz="2400" spc="-25" dirty="0">
                <a:latin typeface="Times New Roman"/>
                <a:cs typeface="Times New Roman"/>
              </a:rPr>
              <a:t>ğ</a:t>
            </a:r>
            <a:r>
              <a:rPr sz="2400" dirty="0">
                <a:latin typeface="Times New Roman"/>
                <a:cs typeface="Times New Roman"/>
              </a:rPr>
              <a:t>un	</a:t>
            </a:r>
            <a:r>
              <a:rPr sz="2400" spc="-10" dirty="0">
                <a:latin typeface="Times New Roman"/>
                <a:cs typeface="Times New Roman"/>
              </a:rPr>
              <a:t>f</a:t>
            </a:r>
            <a:r>
              <a:rPr sz="2400" dirty="0">
                <a:latin typeface="Times New Roman"/>
                <a:cs typeface="Times New Roman"/>
              </a:rPr>
              <a:t>i</a:t>
            </a:r>
            <a:r>
              <a:rPr sz="2400" spc="10" dirty="0">
                <a:latin typeface="Times New Roman"/>
                <a:cs typeface="Times New Roman"/>
              </a:rPr>
              <a:t>z</a:t>
            </a:r>
            <a:r>
              <a:rPr sz="2400" dirty="0">
                <a:latin typeface="Times New Roman"/>
                <a:cs typeface="Times New Roman"/>
              </a:rPr>
              <a:t>iksel	</a:t>
            </a:r>
            <a:r>
              <a:rPr sz="2400" spc="-25" dirty="0">
                <a:latin typeface="Times New Roman"/>
                <a:cs typeface="Times New Roman"/>
              </a:rPr>
              <a:t>g</a:t>
            </a:r>
            <a:r>
              <a:rPr sz="2400" spc="-10" dirty="0">
                <a:latin typeface="Times New Roman"/>
                <a:cs typeface="Times New Roman"/>
              </a:rPr>
              <a:t>e</a:t>
            </a:r>
            <a:r>
              <a:rPr sz="2400" dirty="0">
                <a:latin typeface="Times New Roman"/>
                <a:cs typeface="Times New Roman"/>
              </a:rPr>
              <a:t>l</a:t>
            </a:r>
            <a:r>
              <a:rPr sz="2400" spc="5" dirty="0">
                <a:latin typeface="Times New Roman"/>
                <a:cs typeface="Times New Roman"/>
              </a:rPr>
              <a:t>i</a:t>
            </a:r>
            <a:r>
              <a:rPr sz="2400" spc="-5" dirty="0">
                <a:latin typeface="Times New Roman"/>
                <a:cs typeface="Times New Roman"/>
              </a:rPr>
              <a:t>ş</a:t>
            </a:r>
            <a:r>
              <a:rPr sz="2400" dirty="0">
                <a:latin typeface="Times New Roman"/>
                <a:cs typeface="Times New Roman"/>
              </a:rPr>
              <a:t>im</a:t>
            </a:r>
            <a:r>
              <a:rPr sz="2400" spc="5" dirty="0">
                <a:latin typeface="Times New Roman"/>
                <a:cs typeface="Times New Roman"/>
              </a:rPr>
              <a:t>i</a:t>
            </a:r>
            <a:r>
              <a:rPr sz="2400" dirty="0">
                <a:latin typeface="Times New Roman"/>
                <a:cs typeface="Times New Roman"/>
              </a:rPr>
              <a:t>ne	do</a:t>
            </a:r>
            <a:r>
              <a:rPr sz="2400" spc="-30" dirty="0">
                <a:latin typeface="Times New Roman"/>
                <a:cs typeface="Times New Roman"/>
              </a:rPr>
              <a:t>ğ</a:t>
            </a:r>
            <a:r>
              <a:rPr sz="2400" spc="-10" dirty="0">
                <a:latin typeface="Times New Roman"/>
                <a:cs typeface="Times New Roman"/>
              </a:rPr>
              <a:t>r</a:t>
            </a:r>
            <a:r>
              <a:rPr sz="2400" dirty="0">
                <a:latin typeface="Times New Roman"/>
                <a:cs typeface="Times New Roman"/>
              </a:rPr>
              <a:t>ud</a:t>
            </a:r>
            <a:r>
              <a:rPr sz="2400" spc="5" dirty="0">
                <a:latin typeface="Times New Roman"/>
                <a:cs typeface="Times New Roman"/>
              </a:rPr>
              <a:t>a</a:t>
            </a:r>
            <a:r>
              <a:rPr sz="2400" dirty="0">
                <a:latin typeface="Times New Roman"/>
                <a:cs typeface="Times New Roman"/>
              </a:rPr>
              <a:t>n	</a:t>
            </a:r>
            <a:r>
              <a:rPr sz="2400" spc="-10" dirty="0">
                <a:latin typeface="Times New Roman"/>
                <a:cs typeface="Times New Roman"/>
              </a:rPr>
              <a:t>e</a:t>
            </a:r>
            <a:r>
              <a:rPr sz="2400" dirty="0">
                <a:latin typeface="Times New Roman"/>
                <a:cs typeface="Times New Roman"/>
              </a:rPr>
              <a:t>tki</a:t>
            </a:r>
            <a:r>
              <a:rPr sz="2400" spc="5" dirty="0">
                <a:latin typeface="Times New Roman"/>
                <a:cs typeface="Times New Roman"/>
              </a:rPr>
              <a:t>s</a:t>
            </a:r>
            <a:r>
              <a:rPr sz="2400" dirty="0">
                <a:latin typeface="Times New Roman"/>
                <a:cs typeface="Times New Roman"/>
              </a:rPr>
              <a:t>i</a:t>
            </a:r>
            <a:endParaRPr sz="2400">
              <a:latin typeface="Times New Roman"/>
              <a:cs typeface="Times New Roman"/>
            </a:endParaRPr>
          </a:p>
          <a:p>
            <a:pPr marL="241300">
              <a:lnSpc>
                <a:spcPct val="100000"/>
              </a:lnSpc>
            </a:pPr>
            <a:r>
              <a:rPr sz="2400" dirty="0">
                <a:latin typeface="Times New Roman"/>
                <a:cs typeface="Times New Roman"/>
              </a:rPr>
              <a:t>olan </a:t>
            </a:r>
            <a:r>
              <a:rPr sz="2400" spc="-15" dirty="0">
                <a:latin typeface="Times New Roman"/>
                <a:cs typeface="Times New Roman"/>
              </a:rPr>
              <a:t>yeterli</a:t>
            </a:r>
            <a:r>
              <a:rPr sz="2400" spc="70" dirty="0">
                <a:latin typeface="Times New Roman"/>
                <a:cs typeface="Times New Roman"/>
              </a:rPr>
              <a:t> </a:t>
            </a:r>
            <a:r>
              <a:rPr sz="2400" spc="-5" dirty="0">
                <a:latin typeface="Times New Roman"/>
                <a:cs typeface="Times New Roman"/>
              </a:rPr>
              <a:t>beslenmenin</a:t>
            </a:r>
            <a:r>
              <a:rPr sz="2400" spc="-10" dirty="0">
                <a:latin typeface="Times New Roman"/>
                <a:cs typeface="Times New Roman"/>
              </a:rPr>
              <a:t> </a:t>
            </a:r>
            <a:r>
              <a:rPr sz="2400" dirty="0">
                <a:latin typeface="Times New Roman"/>
                <a:cs typeface="Times New Roman"/>
              </a:rPr>
              <a:t>ve</a:t>
            </a:r>
            <a:r>
              <a:rPr sz="2400" spc="25" dirty="0">
                <a:latin typeface="Times New Roman"/>
                <a:cs typeface="Times New Roman"/>
              </a:rPr>
              <a:t> </a:t>
            </a:r>
            <a:r>
              <a:rPr sz="2400" spc="-10" dirty="0">
                <a:latin typeface="Times New Roman"/>
                <a:cs typeface="Times New Roman"/>
              </a:rPr>
              <a:t>sağlık</a:t>
            </a:r>
            <a:r>
              <a:rPr sz="2400" spc="5" dirty="0">
                <a:latin typeface="Times New Roman"/>
                <a:cs typeface="Times New Roman"/>
              </a:rPr>
              <a:t> </a:t>
            </a:r>
            <a:r>
              <a:rPr sz="2400" dirty="0">
                <a:latin typeface="Times New Roman"/>
                <a:cs typeface="Times New Roman"/>
              </a:rPr>
              <a:t>hizmetlerine</a:t>
            </a:r>
            <a:r>
              <a:rPr sz="2400" spc="-30" dirty="0">
                <a:latin typeface="Times New Roman"/>
                <a:cs typeface="Times New Roman"/>
              </a:rPr>
              <a:t> </a:t>
            </a:r>
            <a:r>
              <a:rPr sz="2400" spc="-5" dirty="0">
                <a:latin typeface="Times New Roman"/>
                <a:cs typeface="Times New Roman"/>
              </a:rPr>
              <a:t>erişimin ailede sağlanabilmesi</a:t>
            </a:r>
            <a:endParaRPr sz="2400">
              <a:latin typeface="Times New Roman"/>
              <a:cs typeface="Times New Roman"/>
            </a:endParaRPr>
          </a:p>
        </p:txBody>
      </p:sp>
      <p:pic>
        <p:nvPicPr>
          <p:cNvPr id="4" name="object 4"/>
          <p:cNvPicPr/>
          <p:nvPr/>
        </p:nvPicPr>
        <p:blipFill>
          <a:blip r:embed="rId2" cstate="print"/>
          <a:stretch>
            <a:fillRect/>
          </a:stretch>
        </p:blipFill>
        <p:spPr>
          <a:xfrm>
            <a:off x="8516111" y="1627632"/>
            <a:ext cx="2541867" cy="166420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8554" y="649300"/>
            <a:ext cx="6384925" cy="574675"/>
          </a:xfrm>
          <a:prstGeom prst="rect">
            <a:avLst/>
          </a:prstGeom>
        </p:spPr>
        <p:txBody>
          <a:bodyPr vert="horz" wrap="square" lIns="0" tIns="12700" rIns="0" bIns="0" rtlCol="0">
            <a:spAutoFit/>
          </a:bodyPr>
          <a:lstStyle/>
          <a:p>
            <a:pPr marL="12700">
              <a:lnSpc>
                <a:spcPct val="100000"/>
              </a:lnSpc>
              <a:spcBef>
                <a:spcPts val="100"/>
              </a:spcBef>
            </a:pPr>
            <a:r>
              <a:rPr dirty="0"/>
              <a:t>Ailesel</a:t>
            </a:r>
            <a:r>
              <a:rPr spc="-35" dirty="0"/>
              <a:t> </a:t>
            </a:r>
            <a:r>
              <a:rPr dirty="0"/>
              <a:t>faktörler:</a:t>
            </a:r>
            <a:r>
              <a:rPr spc="-20" dirty="0"/>
              <a:t> </a:t>
            </a:r>
            <a:r>
              <a:rPr spc="-5" dirty="0"/>
              <a:t>Doğum</a:t>
            </a:r>
            <a:r>
              <a:rPr spc="10" dirty="0"/>
              <a:t> </a:t>
            </a:r>
            <a:r>
              <a:rPr spc="-15" dirty="0"/>
              <a:t>sırası!!!</a:t>
            </a:r>
          </a:p>
        </p:txBody>
      </p:sp>
      <p:pic>
        <p:nvPicPr>
          <p:cNvPr id="3" name="object 3"/>
          <p:cNvPicPr/>
          <p:nvPr/>
        </p:nvPicPr>
        <p:blipFill>
          <a:blip r:embed="rId2" cstate="print"/>
          <a:stretch>
            <a:fillRect/>
          </a:stretch>
        </p:blipFill>
        <p:spPr>
          <a:xfrm>
            <a:off x="2676144" y="1825751"/>
            <a:ext cx="6925056" cy="39288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0138" y="699008"/>
            <a:ext cx="9188450" cy="574040"/>
          </a:xfrm>
          <a:prstGeom prst="rect">
            <a:avLst/>
          </a:prstGeom>
        </p:spPr>
        <p:txBody>
          <a:bodyPr vert="horz" wrap="square" lIns="0" tIns="12700" rIns="0" bIns="0" rtlCol="0">
            <a:spAutoFit/>
          </a:bodyPr>
          <a:lstStyle/>
          <a:p>
            <a:pPr marL="12700">
              <a:lnSpc>
                <a:spcPct val="100000"/>
              </a:lnSpc>
              <a:spcBef>
                <a:spcPts val="100"/>
              </a:spcBef>
            </a:pPr>
            <a:r>
              <a:rPr dirty="0"/>
              <a:t>Ailesel</a:t>
            </a:r>
            <a:r>
              <a:rPr spc="-35" dirty="0"/>
              <a:t> </a:t>
            </a:r>
            <a:r>
              <a:rPr dirty="0"/>
              <a:t>faktörler:</a:t>
            </a:r>
            <a:r>
              <a:rPr spc="-25" dirty="0"/>
              <a:t> </a:t>
            </a:r>
            <a:r>
              <a:rPr spc="-5" dirty="0"/>
              <a:t>Erken </a:t>
            </a:r>
            <a:r>
              <a:rPr dirty="0"/>
              <a:t>çocukluk</a:t>
            </a:r>
            <a:r>
              <a:rPr spc="-20" dirty="0"/>
              <a:t> </a:t>
            </a:r>
            <a:r>
              <a:rPr spc="-5" dirty="0"/>
              <a:t>deneyimleri!!!</a:t>
            </a:r>
          </a:p>
        </p:txBody>
      </p:sp>
      <p:sp>
        <p:nvSpPr>
          <p:cNvPr id="3" name="object 3"/>
          <p:cNvSpPr txBox="1"/>
          <p:nvPr/>
        </p:nvSpPr>
        <p:spPr>
          <a:xfrm>
            <a:off x="800201" y="1580210"/>
            <a:ext cx="4284980" cy="1489710"/>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4471C4"/>
                </a:solidFill>
                <a:latin typeface="Times New Roman"/>
                <a:cs typeface="Times New Roman"/>
              </a:rPr>
              <a:t>Ebeveynlik</a:t>
            </a:r>
            <a:r>
              <a:rPr sz="2400" b="1" i="1" spc="-65" dirty="0">
                <a:solidFill>
                  <a:srgbClr val="4471C4"/>
                </a:solidFill>
                <a:latin typeface="Times New Roman"/>
                <a:cs typeface="Times New Roman"/>
              </a:rPr>
              <a:t> </a:t>
            </a:r>
            <a:r>
              <a:rPr sz="2400" b="1" i="1" dirty="0">
                <a:solidFill>
                  <a:srgbClr val="4471C4"/>
                </a:solidFill>
                <a:latin typeface="Times New Roman"/>
                <a:cs typeface="Times New Roman"/>
              </a:rPr>
              <a:t>stilleri</a:t>
            </a:r>
            <a:endParaRPr sz="2400">
              <a:latin typeface="Times New Roman"/>
              <a:cs typeface="Times New Roman"/>
            </a:endParaRPr>
          </a:p>
          <a:p>
            <a:pPr>
              <a:lnSpc>
                <a:spcPct val="100000"/>
              </a:lnSpc>
              <a:spcBef>
                <a:spcPts val="5"/>
              </a:spcBef>
            </a:pPr>
            <a:endParaRPr sz="2500">
              <a:latin typeface="Times New Roman"/>
              <a:cs typeface="Times New Roman"/>
            </a:endParaRPr>
          </a:p>
          <a:p>
            <a:pPr marL="698500" indent="-229235">
              <a:lnSpc>
                <a:spcPct val="100000"/>
              </a:lnSpc>
              <a:spcBef>
                <a:spcPts val="5"/>
              </a:spcBef>
              <a:buFont typeface="Arial MT"/>
              <a:buChar char="•"/>
              <a:tabLst>
                <a:tab pos="699135" algn="l"/>
              </a:tabLst>
            </a:pPr>
            <a:r>
              <a:rPr sz="2400" spc="-5" dirty="0">
                <a:latin typeface="Times New Roman"/>
                <a:cs typeface="Times New Roman"/>
              </a:rPr>
              <a:t>Bakım</a:t>
            </a:r>
            <a:r>
              <a:rPr sz="2400" spc="-25" dirty="0">
                <a:latin typeface="Times New Roman"/>
                <a:cs typeface="Times New Roman"/>
              </a:rPr>
              <a:t> </a:t>
            </a:r>
            <a:r>
              <a:rPr sz="2400" spc="-5" dirty="0">
                <a:latin typeface="Times New Roman"/>
                <a:cs typeface="Times New Roman"/>
              </a:rPr>
              <a:t>verme</a:t>
            </a:r>
            <a:r>
              <a:rPr sz="2400" spc="-20" dirty="0">
                <a:latin typeface="Times New Roman"/>
                <a:cs typeface="Times New Roman"/>
              </a:rPr>
              <a:t> </a:t>
            </a:r>
            <a:r>
              <a:rPr sz="2400" spc="-5" dirty="0">
                <a:latin typeface="Times New Roman"/>
                <a:cs typeface="Times New Roman"/>
              </a:rPr>
              <a:t>davranışları?</a:t>
            </a:r>
            <a:endParaRPr sz="2400">
              <a:latin typeface="Times New Roman"/>
              <a:cs typeface="Times New Roman"/>
            </a:endParaRPr>
          </a:p>
          <a:p>
            <a:pPr marL="698500" indent="-229235">
              <a:lnSpc>
                <a:spcPct val="100000"/>
              </a:lnSpc>
              <a:buFont typeface="Arial MT"/>
              <a:buChar char="•"/>
              <a:tabLst>
                <a:tab pos="699135" algn="l"/>
              </a:tabLst>
            </a:pPr>
            <a:r>
              <a:rPr sz="2400" spc="-15" dirty="0">
                <a:latin typeface="Times New Roman"/>
                <a:cs typeface="Times New Roman"/>
              </a:rPr>
              <a:t>Tutumlar:</a:t>
            </a:r>
            <a:r>
              <a:rPr sz="2400" spc="-20" dirty="0">
                <a:latin typeface="Times New Roman"/>
                <a:cs typeface="Times New Roman"/>
              </a:rPr>
              <a:t> </a:t>
            </a:r>
            <a:r>
              <a:rPr sz="2400" spc="-5" dirty="0">
                <a:latin typeface="Times New Roman"/>
                <a:cs typeface="Times New Roman"/>
              </a:rPr>
              <a:t>Sıcaklık? Kontrol?</a:t>
            </a:r>
            <a:endParaRPr sz="240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643888"/>
            <a:ext cx="1335405" cy="391160"/>
          </a:xfrm>
          <a:prstGeom prst="rect">
            <a:avLst/>
          </a:prstGeom>
        </p:spPr>
        <p:txBody>
          <a:bodyPr vert="horz" wrap="square" lIns="0" tIns="12700" rIns="0" bIns="0" rtlCol="0">
            <a:spAutoFit/>
          </a:bodyPr>
          <a:lstStyle/>
          <a:p>
            <a:pPr marL="12700">
              <a:lnSpc>
                <a:spcPct val="100000"/>
              </a:lnSpc>
              <a:spcBef>
                <a:spcPts val="100"/>
              </a:spcBef>
            </a:pPr>
            <a:r>
              <a:rPr sz="2400" b="1" i="1" dirty="0">
                <a:solidFill>
                  <a:srgbClr val="4471C4"/>
                </a:solidFill>
                <a:latin typeface="Times New Roman"/>
                <a:cs typeface="Times New Roman"/>
              </a:rPr>
              <a:t>Bağlanma</a:t>
            </a:r>
            <a:endParaRPr sz="2400">
              <a:latin typeface="Times New Roman"/>
              <a:cs typeface="Times New Roman"/>
            </a:endParaRPr>
          </a:p>
        </p:txBody>
      </p:sp>
      <p:sp>
        <p:nvSpPr>
          <p:cNvPr id="3" name="object 3"/>
          <p:cNvSpPr txBox="1"/>
          <p:nvPr/>
        </p:nvSpPr>
        <p:spPr>
          <a:xfrm>
            <a:off x="917244" y="2375357"/>
            <a:ext cx="255143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*Güvenli</a:t>
            </a:r>
            <a:r>
              <a:rPr sz="2400" spc="-25" dirty="0">
                <a:latin typeface="Times New Roman"/>
                <a:cs typeface="Times New Roman"/>
              </a:rPr>
              <a:t> </a:t>
            </a:r>
            <a:r>
              <a:rPr sz="2400" spc="-10" dirty="0">
                <a:latin typeface="Times New Roman"/>
                <a:cs typeface="Times New Roman"/>
              </a:rPr>
              <a:t>bağlanma?</a:t>
            </a:r>
            <a:endParaRPr sz="2400">
              <a:latin typeface="Times New Roman"/>
              <a:cs typeface="Times New Roman"/>
            </a:endParaRPr>
          </a:p>
        </p:txBody>
      </p:sp>
      <p:pic>
        <p:nvPicPr>
          <p:cNvPr id="4" name="object 4"/>
          <p:cNvPicPr/>
          <p:nvPr/>
        </p:nvPicPr>
        <p:blipFill>
          <a:blip r:embed="rId2" cstate="print"/>
          <a:stretch>
            <a:fillRect/>
          </a:stretch>
        </p:blipFill>
        <p:spPr>
          <a:xfrm>
            <a:off x="838200" y="3602735"/>
            <a:ext cx="4531768" cy="3049034"/>
          </a:xfrm>
          <a:prstGeom prst="rect">
            <a:avLst/>
          </a:prstGeom>
        </p:spPr>
      </p:pic>
      <p:sp>
        <p:nvSpPr>
          <p:cNvPr id="5" name="object 5"/>
          <p:cNvSpPr txBox="1"/>
          <p:nvPr/>
        </p:nvSpPr>
        <p:spPr>
          <a:xfrm>
            <a:off x="7775829" y="1658188"/>
            <a:ext cx="1483360" cy="391795"/>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4471C4"/>
                </a:solidFill>
                <a:latin typeface="Times New Roman"/>
                <a:cs typeface="Times New Roman"/>
              </a:rPr>
              <a:t>Özdeşleşme</a:t>
            </a:r>
            <a:endParaRPr sz="2400">
              <a:latin typeface="Times New Roman"/>
              <a:cs typeface="Times New Roman"/>
            </a:endParaRPr>
          </a:p>
        </p:txBody>
      </p:sp>
      <p:sp>
        <p:nvSpPr>
          <p:cNvPr id="6" name="object 6"/>
          <p:cNvSpPr txBox="1"/>
          <p:nvPr/>
        </p:nvSpPr>
        <p:spPr>
          <a:xfrm>
            <a:off x="7775829" y="2390647"/>
            <a:ext cx="2078989"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*Freud/</a:t>
            </a:r>
            <a:r>
              <a:rPr sz="2400" spc="-30" dirty="0">
                <a:latin typeface="Times New Roman"/>
                <a:cs typeface="Times New Roman"/>
              </a:rPr>
              <a:t> </a:t>
            </a:r>
            <a:r>
              <a:rPr sz="2400" spc="-5" dirty="0">
                <a:latin typeface="Times New Roman"/>
                <a:cs typeface="Times New Roman"/>
              </a:rPr>
              <a:t>Bandura</a:t>
            </a:r>
            <a:endParaRPr sz="2400">
              <a:latin typeface="Times New Roman"/>
              <a:cs typeface="Times New Roman"/>
            </a:endParaRPr>
          </a:p>
        </p:txBody>
      </p:sp>
      <p:pic>
        <p:nvPicPr>
          <p:cNvPr id="7" name="object 7"/>
          <p:cNvPicPr/>
          <p:nvPr/>
        </p:nvPicPr>
        <p:blipFill>
          <a:blip r:embed="rId3" cstate="print"/>
          <a:stretch>
            <a:fillRect/>
          </a:stretch>
        </p:blipFill>
        <p:spPr>
          <a:xfrm>
            <a:off x="6797040" y="3611879"/>
            <a:ext cx="4540992" cy="3054096"/>
          </a:xfrm>
          <a:prstGeom prst="rect">
            <a:avLst/>
          </a:prstGeom>
        </p:spPr>
      </p:pic>
      <p:sp>
        <p:nvSpPr>
          <p:cNvPr id="8" name="object 8"/>
          <p:cNvSpPr txBox="1">
            <a:spLocks noGrp="1"/>
          </p:cNvSpPr>
          <p:nvPr>
            <p:ph type="title"/>
          </p:nvPr>
        </p:nvSpPr>
        <p:spPr>
          <a:xfrm>
            <a:off x="1703323" y="669416"/>
            <a:ext cx="9188450" cy="574040"/>
          </a:xfrm>
          <a:prstGeom prst="rect">
            <a:avLst/>
          </a:prstGeom>
        </p:spPr>
        <p:txBody>
          <a:bodyPr vert="horz" wrap="square" lIns="0" tIns="12700" rIns="0" bIns="0" rtlCol="0">
            <a:spAutoFit/>
          </a:bodyPr>
          <a:lstStyle/>
          <a:p>
            <a:pPr marL="12700">
              <a:lnSpc>
                <a:spcPct val="100000"/>
              </a:lnSpc>
              <a:spcBef>
                <a:spcPts val="100"/>
              </a:spcBef>
            </a:pPr>
            <a:r>
              <a:rPr dirty="0"/>
              <a:t>Ailesel</a:t>
            </a:r>
            <a:r>
              <a:rPr spc="-35" dirty="0"/>
              <a:t> </a:t>
            </a:r>
            <a:r>
              <a:rPr dirty="0"/>
              <a:t>faktörler:</a:t>
            </a:r>
            <a:r>
              <a:rPr spc="-25" dirty="0"/>
              <a:t> </a:t>
            </a:r>
            <a:r>
              <a:rPr spc="-5" dirty="0"/>
              <a:t>Erken </a:t>
            </a:r>
            <a:r>
              <a:rPr dirty="0"/>
              <a:t>çocukluk</a:t>
            </a:r>
            <a:r>
              <a:rPr spc="-20" dirty="0"/>
              <a:t> </a:t>
            </a:r>
            <a:r>
              <a:rPr spc="-5" dirty="0"/>
              <a:t>deneyimleri!!!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98703"/>
            <a:ext cx="3812540" cy="574040"/>
          </a:xfrm>
          <a:prstGeom prst="rect">
            <a:avLst/>
          </a:prstGeom>
        </p:spPr>
        <p:txBody>
          <a:bodyPr vert="horz" wrap="square" lIns="0" tIns="12700" rIns="0" bIns="0" rtlCol="0">
            <a:spAutoFit/>
          </a:bodyPr>
          <a:lstStyle/>
          <a:p>
            <a:pPr marL="12700">
              <a:lnSpc>
                <a:spcPct val="100000"/>
              </a:lnSpc>
              <a:spcBef>
                <a:spcPts val="100"/>
              </a:spcBef>
            </a:pPr>
            <a:r>
              <a:rPr dirty="0"/>
              <a:t>4.3.</a:t>
            </a:r>
            <a:r>
              <a:rPr spc="-25" dirty="0"/>
              <a:t> </a:t>
            </a:r>
            <a:r>
              <a:rPr spc="-5" dirty="0"/>
              <a:t>Sosyal</a:t>
            </a:r>
            <a:r>
              <a:rPr spc="-35" dirty="0"/>
              <a:t> </a:t>
            </a:r>
            <a:r>
              <a:rPr dirty="0"/>
              <a:t>faktörler</a:t>
            </a:r>
          </a:p>
        </p:txBody>
      </p:sp>
      <p:sp>
        <p:nvSpPr>
          <p:cNvPr id="3" name="object 3"/>
          <p:cNvSpPr txBox="1"/>
          <p:nvPr/>
        </p:nvSpPr>
        <p:spPr>
          <a:xfrm>
            <a:off x="917244" y="1676222"/>
            <a:ext cx="5767705" cy="148971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dirty="0">
                <a:latin typeface="Times New Roman"/>
                <a:cs typeface="Times New Roman"/>
              </a:rPr>
              <a:t>Azınlık</a:t>
            </a:r>
            <a:r>
              <a:rPr sz="2400" spc="-60" dirty="0">
                <a:latin typeface="Times New Roman"/>
                <a:cs typeface="Times New Roman"/>
              </a:rPr>
              <a:t> </a:t>
            </a:r>
            <a:r>
              <a:rPr sz="2400" dirty="0">
                <a:latin typeface="Times New Roman"/>
                <a:cs typeface="Times New Roman"/>
              </a:rPr>
              <a:t>/</a:t>
            </a:r>
            <a:r>
              <a:rPr sz="2400" spc="-20" dirty="0">
                <a:latin typeface="Times New Roman"/>
                <a:cs typeface="Times New Roman"/>
              </a:rPr>
              <a:t> </a:t>
            </a:r>
            <a:r>
              <a:rPr sz="2400" spc="-5" dirty="0">
                <a:latin typeface="Times New Roman"/>
                <a:cs typeface="Times New Roman"/>
              </a:rPr>
              <a:t>çoğunluk</a:t>
            </a:r>
            <a:r>
              <a:rPr sz="2400" dirty="0">
                <a:latin typeface="Times New Roman"/>
                <a:cs typeface="Times New Roman"/>
              </a:rPr>
              <a:t> </a:t>
            </a:r>
            <a:r>
              <a:rPr sz="2400" spc="-15" dirty="0">
                <a:latin typeface="Times New Roman"/>
                <a:cs typeface="Times New Roman"/>
              </a:rPr>
              <a:t>üyeliği</a:t>
            </a:r>
            <a:endParaRPr sz="2400">
              <a:latin typeface="Times New Roman"/>
              <a:cs typeface="Times New Roman"/>
            </a:endParaRPr>
          </a:p>
          <a:p>
            <a:pPr marL="241300" indent="-228600">
              <a:lnSpc>
                <a:spcPct val="100000"/>
              </a:lnSpc>
              <a:spcBef>
                <a:spcPts val="5"/>
              </a:spcBef>
              <a:buFont typeface="Arial MT"/>
              <a:buChar char="•"/>
              <a:tabLst>
                <a:tab pos="241300" algn="l"/>
              </a:tabLst>
            </a:pPr>
            <a:r>
              <a:rPr sz="2400" spc="-5" dirty="0">
                <a:latin typeface="Times New Roman"/>
                <a:cs typeface="Times New Roman"/>
              </a:rPr>
              <a:t>Akrabalar</a:t>
            </a:r>
            <a:r>
              <a:rPr sz="2400" dirty="0">
                <a:latin typeface="Times New Roman"/>
                <a:cs typeface="Times New Roman"/>
              </a:rPr>
              <a:t> ve </a:t>
            </a:r>
            <a:r>
              <a:rPr sz="2400" spc="-5" dirty="0">
                <a:latin typeface="Times New Roman"/>
                <a:cs typeface="Times New Roman"/>
              </a:rPr>
              <a:t>kuzenlerle</a:t>
            </a:r>
            <a:r>
              <a:rPr sz="2400" spc="-35" dirty="0">
                <a:latin typeface="Times New Roman"/>
                <a:cs typeface="Times New Roman"/>
              </a:rPr>
              <a:t> </a:t>
            </a:r>
            <a:r>
              <a:rPr sz="2400" dirty="0">
                <a:latin typeface="Times New Roman"/>
                <a:cs typeface="Times New Roman"/>
              </a:rPr>
              <a:t>ilişkiler</a:t>
            </a:r>
            <a:endParaRPr sz="2400">
              <a:latin typeface="Times New Roman"/>
              <a:cs typeface="Times New Roman"/>
            </a:endParaRPr>
          </a:p>
          <a:p>
            <a:pPr marL="241300" indent="-228600">
              <a:lnSpc>
                <a:spcPct val="100000"/>
              </a:lnSpc>
              <a:buFont typeface="Arial MT"/>
              <a:buChar char="•"/>
              <a:tabLst>
                <a:tab pos="241300" algn="l"/>
                <a:tab pos="996950" algn="l"/>
                <a:tab pos="1920875" algn="l"/>
                <a:tab pos="3332479" algn="l"/>
                <a:tab pos="4777740" algn="l"/>
                <a:tab pos="5466715" algn="l"/>
              </a:tabLst>
            </a:pPr>
            <a:r>
              <a:rPr sz="2400" dirty="0">
                <a:latin typeface="Times New Roman"/>
                <a:cs typeface="Times New Roman"/>
              </a:rPr>
              <a:t>O</a:t>
            </a:r>
            <a:r>
              <a:rPr sz="2400" spc="-10" dirty="0">
                <a:latin typeface="Times New Roman"/>
                <a:cs typeface="Times New Roman"/>
              </a:rPr>
              <a:t>k</a:t>
            </a:r>
            <a:r>
              <a:rPr sz="2400" dirty="0">
                <a:latin typeface="Times New Roman"/>
                <a:cs typeface="Times New Roman"/>
              </a:rPr>
              <a:t>ul	ön</a:t>
            </a:r>
            <a:r>
              <a:rPr sz="2400" spc="-15" dirty="0">
                <a:latin typeface="Times New Roman"/>
                <a:cs typeface="Times New Roman"/>
              </a:rPr>
              <a:t>c</a:t>
            </a:r>
            <a:r>
              <a:rPr sz="2400" spc="-10" dirty="0">
                <a:latin typeface="Times New Roman"/>
                <a:cs typeface="Times New Roman"/>
              </a:rPr>
              <a:t>e</a:t>
            </a:r>
            <a:r>
              <a:rPr sz="2400" dirty="0">
                <a:latin typeface="Times New Roman"/>
                <a:cs typeface="Times New Roman"/>
              </a:rPr>
              <a:t>si	dön</a:t>
            </a:r>
            <a:r>
              <a:rPr sz="2400" spc="-15" dirty="0">
                <a:latin typeface="Times New Roman"/>
                <a:cs typeface="Times New Roman"/>
              </a:rPr>
              <a:t>e</a:t>
            </a:r>
            <a:r>
              <a:rPr sz="2400" dirty="0">
                <a:latin typeface="Times New Roman"/>
                <a:cs typeface="Times New Roman"/>
              </a:rPr>
              <a:t>mden	başl</a:t>
            </a:r>
            <a:r>
              <a:rPr sz="2400" spc="15" dirty="0">
                <a:latin typeface="Times New Roman"/>
                <a:cs typeface="Times New Roman"/>
              </a:rPr>
              <a:t>a</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r</a:t>
            </a:r>
            <a:r>
              <a:rPr sz="2400" spc="-15" dirty="0">
                <a:latin typeface="Times New Roman"/>
                <a:cs typeface="Times New Roman"/>
              </a:rPr>
              <a:t>a</a:t>
            </a:r>
            <a:r>
              <a:rPr sz="2400" dirty="0">
                <a:latin typeface="Times New Roman"/>
                <a:cs typeface="Times New Roman"/>
              </a:rPr>
              <a:t>k	</a:t>
            </a:r>
            <a:r>
              <a:rPr sz="2400" spc="-5" dirty="0">
                <a:latin typeface="Times New Roman"/>
                <a:cs typeface="Times New Roman"/>
              </a:rPr>
              <a:t>oku</a:t>
            </a:r>
            <a:r>
              <a:rPr sz="2400" dirty="0">
                <a:latin typeface="Times New Roman"/>
                <a:cs typeface="Times New Roman"/>
              </a:rPr>
              <a:t>l	</a:t>
            </a:r>
            <a:r>
              <a:rPr sz="2400" spc="-5" dirty="0">
                <a:latin typeface="Times New Roman"/>
                <a:cs typeface="Times New Roman"/>
              </a:rPr>
              <a:t>ve</a:t>
            </a:r>
            <a:endParaRPr sz="2400">
              <a:latin typeface="Times New Roman"/>
              <a:cs typeface="Times New Roman"/>
            </a:endParaRPr>
          </a:p>
          <a:p>
            <a:pPr marL="241300">
              <a:lnSpc>
                <a:spcPct val="100000"/>
              </a:lnSpc>
            </a:pPr>
            <a:r>
              <a:rPr sz="2400" spc="-5" dirty="0">
                <a:latin typeface="Times New Roman"/>
                <a:cs typeface="Times New Roman"/>
              </a:rPr>
              <a:t>üniversitesi</a:t>
            </a:r>
            <a:r>
              <a:rPr sz="2400" spc="-25" dirty="0">
                <a:latin typeface="Times New Roman"/>
                <a:cs typeface="Times New Roman"/>
              </a:rPr>
              <a:t> </a:t>
            </a:r>
            <a:r>
              <a:rPr sz="2400" spc="-15" dirty="0">
                <a:latin typeface="Times New Roman"/>
                <a:cs typeface="Times New Roman"/>
              </a:rPr>
              <a:t>yaşantısı</a:t>
            </a:r>
            <a:endParaRPr sz="2400">
              <a:latin typeface="Times New Roman"/>
              <a:cs typeface="Times New Roman"/>
            </a:endParaRPr>
          </a:p>
        </p:txBody>
      </p:sp>
      <p:sp>
        <p:nvSpPr>
          <p:cNvPr id="4" name="object 4"/>
          <p:cNvSpPr txBox="1"/>
          <p:nvPr/>
        </p:nvSpPr>
        <p:spPr>
          <a:xfrm>
            <a:off x="5527040" y="3140455"/>
            <a:ext cx="115887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biriminin</a:t>
            </a:r>
            <a:endParaRPr sz="2400">
              <a:latin typeface="Times New Roman"/>
              <a:cs typeface="Times New Roman"/>
            </a:endParaRPr>
          </a:p>
        </p:txBody>
      </p:sp>
      <p:sp>
        <p:nvSpPr>
          <p:cNvPr id="5" name="object 5"/>
          <p:cNvSpPr txBox="1"/>
          <p:nvPr/>
        </p:nvSpPr>
        <p:spPr>
          <a:xfrm>
            <a:off x="917244" y="3140455"/>
            <a:ext cx="4215130" cy="148907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 pos="1926589" algn="l"/>
                <a:tab pos="3054985" algn="l"/>
              </a:tabLst>
            </a:pPr>
            <a:r>
              <a:rPr sz="2400" spc="-20" dirty="0">
                <a:latin typeface="Times New Roman"/>
                <a:cs typeface="Times New Roman"/>
              </a:rPr>
              <a:t>B</a:t>
            </a:r>
            <a:r>
              <a:rPr sz="2400" spc="45" dirty="0">
                <a:latin typeface="Times New Roman"/>
                <a:cs typeface="Times New Roman"/>
              </a:rPr>
              <a:t>ü</a:t>
            </a:r>
            <a:r>
              <a:rPr sz="2400" spc="-50" dirty="0">
                <a:latin typeface="Times New Roman"/>
                <a:cs typeface="Times New Roman"/>
              </a:rPr>
              <a:t>y</a:t>
            </a:r>
            <a:r>
              <a:rPr sz="2400" dirty="0">
                <a:latin typeface="Times New Roman"/>
                <a:cs typeface="Times New Roman"/>
              </a:rPr>
              <a:t>üd</a:t>
            </a:r>
            <a:r>
              <a:rPr sz="2400" spc="20" dirty="0">
                <a:latin typeface="Times New Roman"/>
                <a:cs typeface="Times New Roman"/>
              </a:rPr>
              <a:t>ü</a:t>
            </a:r>
            <a:r>
              <a:rPr sz="2400" spc="-25" dirty="0">
                <a:latin typeface="Times New Roman"/>
                <a:cs typeface="Times New Roman"/>
              </a:rPr>
              <a:t>ğ</a:t>
            </a:r>
            <a:r>
              <a:rPr sz="2400" dirty="0">
                <a:latin typeface="Times New Roman"/>
                <a:cs typeface="Times New Roman"/>
              </a:rPr>
              <a:t>ü	ort</a:t>
            </a:r>
            <a:r>
              <a:rPr sz="2400" spc="-15" dirty="0">
                <a:latin typeface="Times New Roman"/>
                <a:cs typeface="Times New Roman"/>
              </a:rPr>
              <a:t>a</a:t>
            </a:r>
            <a:r>
              <a:rPr sz="2400" dirty="0">
                <a:latin typeface="Times New Roman"/>
                <a:cs typeface="Times New Roman"/>
              </a:rPr>
              <a:t>m	</a:t>
            </a:r>
            <a:r>
              <a:rPr sz="2400" spc="10" dirty="0">
                <a:latin typeface="Times New Roman"/>
                <a:cs typeface="Times New Roman"/>
              </a:rPr>
              <a:t>(</a:t>
            </a:r>
            <a:r>
              <a:rPr sz="2400" spc="-25" dirty="0">
                <a:latin typeface="Times New Roman"/>
                <a:cs typeface="Times New Roman"/>
              </a:rPr>
              <a:t>y</a:t>
            </a:r>
            <a:r>
              <a:rPr sz="2400" spc="-10" dirty="0">
                <a:latin typeface="Times New Roman"/>
                <a:cs typeface="Times New Roman"/>
              </a:rPr>
              <a:t>e</a:t>
            </a:r>
            <a:r>
              <a:rPr sz="2400" dirty="0">
                <a:latin typeface="Times New Roman"/>
                <a:cs typeface="Times New Roman"/>
              </a:rPr>
              <a:t>rl</a:t>
            </a:r>
            <a:r>
              <a:rPr sz="2400" spc="-15" dirty="0">
                <a:latin typeface="Times New Roman"/>
                <a:cs typeface="Times New Roman"/>
              </a:rPr>
              <a:t>e</a:t>
            </a:r>
            <a:r>
              <a:rPr sz="2400" spc="-5" dirty="0">
                <a:latin typeface="Times New Roman"/>
                <a:cs typeface="Times New Roman"/>
              </a:rPr>
              <a:t>şim  </a:t>
            </a:r>
            <a:r>
              <a:rPr sz="2400" spc="-10" dirty="0">
                <a:latin typeface="Times New Roman"/>
                <a:cs typeface="Times New Roman"/>
              </a:rPr>
              <a:t>büyüklüğü)</a:t>
            </a:r>
            <a:endParaRPr sz="2400">
              <a:latin typeface="Times New Roman"/>
              <a:cs typeface="Times New Roman"/>
            </a:endParaRPr>
          </a:p>
          <a:p>
            <a:pPr marL="241300" indent="-228600">
              <a:lnSpc>
                <a:spcPct val="100000"/>
              </a:lnSpc>
              <a:buFont typeface="Arial MT"/>
              <a:buChar char="•"/>
              <a:tabLst>
                <a:tab pos="241300" algn="l"/>
              </a:tabLst>
            </a:pPr>
            <a:r>
              <a:rPr sz="2400" spc="-15" dirty="0">
                <a:latin typeface="Times New Roman"/>
                <a:cs typeface="Times New Roman"/>
              </a:rPr>
              <a:t>Arkadaşlar,</a:t>
            </a:r>
            <a:r>
              <a:rPr sz="2400" spc="20" dirty="0">
                <a:latin typeface="Times New Roman"/>
                <a:cs typeface="Times New Roman"/>
              </a:rPr>
              <a:t> </a:t>
            </a:r>
            <a:r>
              <a:rPr sz="2400" spc="-10" dirty="0">
                <a:latin typeface="Times New Roman"/>
                <a:cs typeface="Times New Roman"/>
              </a:rPr>
              <a:t>akran</a:t>
            </a:r>
            <a:r>
              <a:rPr sz="2400" spc="-20" dirty="0">
                <a:latin typeface="Times New Roman"/>
                <a:cs typeface="Times New Roman"/>
              </a:rPr>
              <a:t> </a:t>
            </a:r>
            <a:r>
              <a:rPr sz="2400" dirty="0">
                <a:latin typeface="Times New Roman"/>
                <a:cs typeface="Times New Roman"/>
              </a:rPr>
              <a:t>ilişkileri</a:t>
            </a:r>
            <a:endParaRPr sz="2400">
              <a:latin typeface="Times New Roman"/>
              <a:cs typeface="Times New Roman"/>
            </a:endParaRPr>
          </a:p>
          <a:p>
            <a:pPr marL="241300" indent="-228600">
              <a:lnSpc>
                <a:spcPct val="100000"/>
              </a:lnSpc>
              <a:buFont typeface="Arial MT"/>
              <a:buChar char="•"/>
              <a:tabLst>
                <a:tab pos="241300" algn="l"/>
              </a:tabLst>
            </a:pPr>
            <a:r>
              <a:rPr sz="2400" spc="-10" dirty="0">
                <a:latin typeface="Times New Roman"/>
                <a:cs typeface="Times New Roman"/>
              </a:rPr>
              <a:t>Öğretmenler</a:t>
            </a:r>
            <a:endParaRPr sz="2400">
              <a:latin typeface="Times New Roman"/>
              <a:cs typeface="Times New Roman"/>
            </a:endParaRPr>
          </a:p>
        </p:txBody>
      </p:sp>
      <p:pic>
        <p:nvPicPr>
          <p:cNvPr id="7" name="object 7"/>
          <p:cNvPicPr/>
          <p:nvPr/>
        </p:nvPicPr>
        <p:blipFill>
          <a:blip r:embed="rId2" cstate="print"/>
          <a:stretch>
            <a:fillRect/>
          </a:stretch>
        </p:blipFill>
        <p:spPr>
          <a:xfrm>
            <a:off x="8077200" y="1676222"/>
            <a:ext cx="3015742" cy="262267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4167504" cy="574675"/>
          </a:xfrm>
          <a:prstGeom prst="rect">
            <a:avLst/>
          </a:prstGeom>
        </p:spPr>
        <p:txBody>
          <a:bodyPr vert="horz" wrap="square" lIns="0" tIns="12700" rIns="0" bIns="0" rtlCol="0">
            <a:spAutoFit/>
          </a:bodyPr>
          <a:lstStyle/>
          <a:p>
            <a:pPr marL="12700">
              <a:lnSpc>
                <a:spcPct val="100000"/>
              </a:lnSpc>
              <a:spcBef>
                <a:spcPts val="100"/>
              </a:spcBef>
            </a:pPr>
            <a:r>
              <a:rPr dirty="0"/>
              <a:t>4.4.</a:t>
            </a:r>
            <a:r>
              <a:rPr spc="-30" dirty="0"/>
              <a:t> </a:t>
            </a:r>
            <a:r>
              <a:rPr spc="-5" dirty="0"/>
              <a:t>Kültürel</a:t>
            </a:r>
            <a:r>
              <a:rPr spc="-30" dirty="0"/>
              <a:t> </a:t>
            </a:r>
            <a:r>
              <a:rPr dirty="0"/>
              <a:t>faktörler</a:t>
            </a:r>
          </a:p>
        </p:txBody>
      </p:sp>
      <p:sp>
        <p:nvSpPr>
          <p:cNvPr id="3" name="object 3"/>
          <p:cNvSpPr txBox="1"/>
          <p:nvPr/>
        </p:nvSpPr>
        <p:spPr>
          <a:xfrm>
            <a:off x="810564" y="1715515"/>
            <a:ext cx="9926955" cy="185547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 dirty="0">
                <a:latin typeface="Times New Roman"/>
                <a:cs typeface="Times New Roman"/>
              </a:rPr>
              <a:t>Kişilikle</a:t>
            </a:r>
            <a:r>
              <a:rPr sz="2400" spc="-10" dirty="0">
                <a:latin typeface="Times New Roman"/>
                <a:cs typeface="Times New Roman"/>
              </a:rPr>
              <a:t> </a:t>
            </a:r>
            <a:r>
              <a:rPr sz="2400" spc="-5" dirty="0">
                <a:latin typeface="Times New Roman"/>
                <a:cs typeface="Times New Roman"/>
              </a:rPr>
              <a:t>ilgili açıklamalar</a:t>
            </a:r>
            <a:r>
              <a:rPr sz="2400" spc="10" dirty="0">
                <a:latin typeface="Times New Roman"/>
                <a:cs typeface="Times New Roman"/>
              </a:rPr>
              <a:t> </a:t>
            </a:r>
            <a:r>
              <a:rPr sz="2400" spc="-5" dirty="0">
                <a:latin typeface="Times New Roman"/>
                <a:cs typeface="Times New Roman"/>
              </a:rPr>
              <a:t>kültürden</a:t>
            </a:r>
            <a:r>
              <a:rPr sz="2400" spc="20" dirty="0">
                <a:latin typeface="Times New Roman"/>
                <a:cs typeface="Times New Roman"/>
              </a:rPr>
              <a:t> </a:t>
            </a:r>
            <a:r>
              <a:rPr sz="2400" dirty="0">
                <a:latin typeface="Times New Roman"/>
                <a:cs typeface="Times New Roman"/>
              </a:rPr>
              <a:t>kültüre</a:t>
            </a:r>
            <a:r>
              <a:rPr sz="2400" spc="-5" dirty="0">
                <a:latin typeface="Times New Roman"/>
                <a:cs typeface="Times New Roman"/>
              </a:rPr>
              <a:t> </a:t>
            </a:r>
            <a:r>
              <a:rPr sz="2400" spc="-15" dirty="0">
                <a:latin typeface="Times New Roman"/>
                <a:cs typeface="Times New Roman"/>
              </a:rPr>
              <a:t>farklılaşabilir.</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Ailesel</a:t>
            </a:r>
            <a:r>
              <a:rPr sz="2400" spc="10" dirty="0">
                <a:latin typeface="Times New Roman"/>
                <a:cs typeface="Times New Roman"/>
              </a:rPr>
              <a:t> </a:t>
            </a:r>
            <a:r>
              <a:rPr sz="2400" spc="-5" dirty="0">
                <a:latin typeface="Times New Roman"/>
                <a:cs typeface="Times New Roman"/>
              </a:rPr>
              <a:t>ve</a:t>
            </a:r>
            <a:r>
              <a:rPr sz="2400" spc="-10" dirty="0">
                <a:latin typeface="Times New Roman"/>
                <a:cs typeface="Times New Roman"/>
              </a:rPr>
              <a:t> </a:t>
            </a:r>
            <a:r>
              <a:rPr sz="2400" spc="-15" dirty="0">
                <a:latin typeface="Times New Roman"/>
                <a:cs typeface="Times New Roman"/>
              </a:rPr>
              <a:t>sosyal</a:t>
            </a:r>
            <a:r>
              <a:rPr sz="2400" spc="80" dirty="0">
                <a:latin typeface="Times New Roman"/>
                <a:cs typeface="Times New Roman"/>
              </a:rPr>
              <a:t> </a:t>
            </a:r>
            <a:r>
              <a:rPr sz="2400" spc="-15" dirty="0">
                <a:latin typeface="Times New Roman"/>
                <a:cs typeface="Times New Roman"/>
              </a:rPr>
              <a:t>faktörler,</a:t>
            </a:r>
            <a:r>
              <a:rPr sz="2400" spc="25" dirty="0">
                <a:latin typeface="Times New Roman"/>
                <a:cs typeface="Times New Roman"/>
              </a:rPr>
              <a:t> </a:t>
            </a:r>
            <a:r>
              <a:rPr sz="2400" spc="-5" dirty="0">
                <a:latin typeface="Times New Roman"/>
                <a:cs typeface="Times New Roman"/>
              </a:rPr>
              <a:t>kültürel</a:t>
            </a:r>
            <a:r>
              <a:rPr sz="2400" spc="-15" dirty="0">
                <a:latin typeface="Times New Roman"/>
                <a:cs typeface="Times New Roman"/>
              </a:rPr>
              <a:t> </a:t>
            </a:r>
            <a:r>
              <a:rPr sz="2400" spc="-5" dirty="0">
                <a:latin typeface="Times New Roman"/>
                <a:cs typeface="Times New Roman"/>
              </a:rPr>
              <a:t>faktörlerden</a:t>
            </a:r>
            <a:r>
              <a:rPr sz="2400" spc="10" dirty="0">
                <a:latin typeface="Times New Roman"/>
                <a:cs typeface="Times New Roman"/>
              </a:rPr>
              <a:t> </a:t>
            </a:r>
            <a:r>
              <a:rPr sz="2400" spc="-5" dirty="0">
                <a:latin typeface="Times New Roman"/>
                <a:cs typeface="Times New Roman"/>
              </a:rPr>
              <a:t>bağımsız</a:t>
            </a:r>
            <a:r>
              <a:rPr sz="2400" spc="25" dirty="0">
                <a:latin typeface="Times New Roman"/>
                <a:cs typeface="Times New Roman"/>
              </a:rPr>
              <a:t> </a:t>
            </a:r>
            <a:r>
              <a:rPr sz="2400" spc="-20" dirty="0">
                <a:latin typeface="Times New Roman"/>
                <a:cs typeface="Times New Roman"/>
              </a:rPr>
              <a:t>değildir.</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Kültürel</a:t>
            </a:r>
            <a:r>
              <a:rPr sz="2400" spc="15" dirty="0">
                <a:latin typeface="Times New Roman"/>
                <a:cs typeface="Times New Roman"/>
              </a:rPr>
              <a:t> </a:t>
            </a:r>
            <a:r>
              <a:rPr sz="2400" spc="-25" dirty="0">
                <a:latin typeface="Times New Roman"/>
                <a:cs typeface="Times New Roman"/>
              </a:rPr>
              <a:t>veya</a:t>
            </a:r>
            <a:r>
              <a:rPr sz="2400" spc="65" dirty="0">
                <a:latin typeface="Times New Roman"/>
                <a:cs typeface="Times New Roman"/>
              </a:rPr>
              <a:t> </a:t>
            </a:r>
            <a:r>
              <a:rPr sz="2400" spc="-5" dirty="0">
                <a:latin typeface="Times New Roman"/>
                <a:cs typeface="Times New Roman"/>
              </a:rPr>
              <a:t>kültürlerarası</a:t>
            </a:r>
            <a:r>
              <a:rPr sz="2400" spc="40" dirty="0">
                <a:latin typeface="Times New Roman"/>
                <a:cs typeface="Times New Roman"/>
              </a:rPr>
              <a:t> </a:t>
            </a:r>
            <a:r>
              <a:rPr sz="2400" dirty="0">
                <a:latin typeface="Times New Roman"/>
                <a:cs typeface="Times New Roman"/>
              </a:rPr>
              <a:t>psikoloji:</a:t>
            </a:r>
            <a:r>
              <a:rPr sz="2400" spc="-40" dirty="0">
                <a:latin typeface="Times New Roman"/>
                <a:cs typeface="Times New Roman"/>
              </a:rPr>
              <a:t> </a:t>
            </a:r>
            <a:r>
              <a:rPr sz="2400" spc="-20" dirty="0">
                <a:latin typeface="Times New Roman"/>
                <a:cs typeface="Times New Roman"/>
              </a:rPr>
              <a:t>Bireyci</a:t>
            </a:r>
            <a:r>
              <a:rPr sz="2400" spc="80" dirty="0">
                <a:latin typeface="Times New Roman"/>
                <a:cs typeface="Times New Roman"/>
              </a:rPr>
              <a:t> </a:t>
            </a:r>
            <a:r>
              <a:rPr sz="2400" dirty="0">
                <a:latin typeface="Times New Roman"/>
                <a:cs typeface="Times New Roman"/>
              </a:rPr>
              <a:t>kültür</a:t>
            </a:r>
            <a:r>
              <a:rPr sz="2400" spc="-10" dirty="0">
                <a:latin typeface="Times New Roman"/>
                <a:cs typeface="Times New Roman"/>
              </a:rPr>
              <a:t> </a:t>
            </a:r>
            <a:r>
              <a:rPr sz="2400" dirty="0">
                <a:latin typeface="Times New Roman"/>
                <a:cs typeface="Times New Roman"/>
              </a:rPr>
              <a:t>- toplulukçu</a:t>
            </a:r>
            <a:r>
              <a:rPr sz="2400" spc="-20" dirty="0">
                <a:latin typeface="Times New Roman"/>
                <a:cs typeface="Times New Roman"/>
              </a:rPr>
              <a:t> </a:t>
            </a:r>
            <a:r>
              <a:rPr sz="2400" dirty="0">
                <a:latin typeface="Times New Roman"/>
                <a:cs typeface="Times New Roman"/>
              </a:rPr>
              <a:t>kültür </a:t>
            </a:r>
            <a:r>
              <a:rPr sz="2400" spc="-15" dirty="0">
                <a:latin typeface="Times New Roman"/>
                <a:cs typeface="Times New Roman"/>
              </a:rPr>
              <a:t>ayırımı</a:t>
            </a:r>
            <a:endParaRPr sz="24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4167504" cy="574675"/>
          </a:xfrm>
          <a:prstGeom prst="rect">
            <a:avLst/>
          </a:prstGeom>
        </p:spPr>
        <p:txBody>
          <a:bodyPr vert="horz" wrap="square" lIns="0" tIns="12700" rIns="0" bIns="0" rtlCol="0">
            <a:spAutoFit/>
          </a:bodyPr>
          <a:lstStyle/>
          <a:p>
            <a:pPr marL="12700">
              <a:lnSpc>
                <a:spcPct val="100000"/>
              </a:lnSpc>
              <a:spcBef>
                <a:spcPts val="100"/>
              </a:spcBef>
            </a:pPr>
            <a:r>
              <a:rPr dirty="0"/>
              <a:t>4.4.</a:t>
            </a:r>
            <a:r>
              <a:rPr spc="-30" dirty="0"/>
              <a:t> </a:t>
            </a:r>
            <a:r>
              <a:rPr spc="-5" dirty="0"/>
              <a:t>Kültürel</a:t>
            </a:r>
            <a:r>
              <a:rPr spc="-30" dirty="0"/>
              <a:t> </a:t>
            </a:r>
            <a:r>
              <a:rPr dirty="0"/>
              <a:t>faktörler</a:t>
            </a:r>
          </a:p>
        </p:txBody>
      </p:sp>
      <p:sp>
        <p:nvSpPr>
          <p:cNvPr id="3" name="object 3"/>
          <p:cNvSpPr txBox="1"/>
          <p:nvPr/>
        </p:nvSpPr>
        <p:spPr>
          <a:xfrm>
            <a:off x="885240" y="1708480"/>
            <a:ext cx="5636260" cy="3319145"/>
          </a:xfrm>
          <a:prstGeom prst="rect">
            <a:avLst/>
          </a:prstGeom>
        </p:spPr>
        <p:txBody>
          <a:bodyPr vert="horz" wrap="square" lIns="0" tIns="12700" rIns="0" bIns="0" rtlCol="0">
            <a:spAutoFit/>
          </a:bodyPr>
          <a:lstStyle/>
          <a:p>
            <a:pPr marL="12700" marR="5080" algn="just">
              <a:lnSpc>
                <a:spcPct val="100000"/>
              </a:lnSpc>
              <a:spcBef>
                <a:spcPts val="100"/>
              </a:spcBef>
            </a:pPr>
            <a:r>
              <a:rPr sz="2400" b="1" i="1" spc="-5" dirty="0">
                <a:solidFill>
                  <a:srgbClr val="4471C4"/>
                </a:solidFill>
                <a:latin typeface="Times New Roman"/>
                <a:cs typeface="Times New Roman"/>
              </a:rPr>
              <a:t>Bireyci kültürler: </a:t>
            </a:r>
            <a:r>
              <a:rPr sz="2400" spc="-5" dirty="0">
                <a:latin typeface="Times New Roman"/>
                <a:cs typeface="Times New Roman"/>
              </a:rPr>
              <a:t>Bireysel gereksinimlere </a:t>
            </a:r>
            <a:r>
              <a:rPr sz="2400" spc="20" dirty="0">
                <a:latin typeface="Times New Roman"/>
                <a:cs typeface="Times New Roman"/>
              </a:rPr>
              <a:t>ve </a:t>
            </a:r>
            <a:r>
              <a:rPr sz="2400" spc="25" dirty="0">
                <a:latin typeface="Times New Roman"/>
                <a:cs typeface="Times New Roman"/>
              </a:rPr>
              <a:t> </a:t>
            </a:r>
            <a:r>
              <a:rPr sz="2400" spc="-5" dirty="0">
                <a:latin typeface="Times New Roman"/>
                <a:cs typeface="Times New Roman"/>
              </a:rPr>
              <a:t>bireysel</a:t>
            </a:r>
            <a:r>
              <a:rPr sz="2400" dirty="0">
                <a:latin typeface="Times New Roman"/>
                <a:cs typeface="Times New Roman"/>
              </a:rPr>
              <a:t> </a:t>
            </a:r>
            <a:r>
              <a:rPr sz="2400" spc="-5" dirty="0">
                <a:latin typeface="Times New Roman"/>
                <a:cs typeface="Times New Roman"/>
              </a:rPr>
              <a:t>başarılara</a:t>
            </a:r>
            <a:r>
              <a:rPr sz="2400" dirty="0">
                <a:latin typeface="Times New Roman"/>
                <a:cs typeface="Times New Roman"/>
              </a:rPr>
              <a:t> </a:t>
            </a:r>
            <a:r>
              <a:rPr sz="2400" spc="-5" dirty="0">
                <a:latin typeface="Times New Roman"/>
                <a:cs typeface="Times New Roman"/>
              </a:rPr>
              <a:t>daha</a:t>
            </a:r>
            <a:r>
              <a:rPr sz="2400" dirty="0">
                <a:latin typeface="Times New Roman"/>
                <a:cs typeface="Times New Roman"/>
              </a:rPr>
              <a:t> </a:t>
            </a:r>
            <a:r>
              <a:rPr sz="2400" spc="-5" dirty="0">
                <a:latin typeface="Times New Roman"/>
                <a:cs typeface="Times New Roman"/>
              </a:rPr>
              <a:t>çok</a:t>
            </a:r>
            <a:r>
              <a:rPr sz="2400" dirty="0">
                <a:latin typeface="Times New Roman"/>
                <a:cs typeface="Times New Roman"/>
              </a:rPr>
              <a:t> </a:t>
            </a:r>
            <a:r>
              <a:rPr sz="2400" spc="-5" dirty="0">
                <a:latin typeface="Times New Roman"/>
                <a:cs typeface="Times New Roman"/>
              </a:rPr>
              <a:t>önem</a:t>
            </a:r>
            <a:r>
              <a:rPr sz="2400" dirty="0">
                <a:latin typeface="Times New Roman"/>
                <a:cs typeface="Times New Roman"/>
              </a:rPr>
              <a:t> </a:t>
            </a:r>
            <a:r>
              <a:rPr sz="2400" spc="-5" dirty="0">
                <a:latin typeface="Times New Roman"/>
                <a:cs typeface="Times New Roman"/>
              </a:rPr>
              <a:t>verme; </a:t>
            </a:r>
            <a:r>
              <a:rPr sz="2400" dirty="0">
                <a:latin typeface="Times New Roman"/>
                <a:cs typeface="Times New Roman"/>
              </a:rPr>
              <a:t> </a:t>
            </a:r>
            <a:r>
              <a:rPr sz="2400" spc="-5" dirty="0">
                <a:latin typeface="Times New Roman"/>
                <a:cs typeface="Times New Roman"/>
              </a:rPr>
              <a:t>insanların</a:t>
            </a:r>
            <a:r>
              <a:rPr sz="2400" dirty="0">
                <a:latin typeface="Times New Roman"/>
                <a:cs typeface="Times New Roman"/>
              </a:rPr>
              <a:t> </a:t>
            </a:r>
            <a:r>
              <a:rPr sz="2400" spc="-5" dirty="0">
                <a:latin typeface="Times New Roman"/>
                <a:cs typeface="Times New Roman"/>
              </a:rPr>
              <a:t>kendilerini</a:t>
            </a:r>
            <a:r>
              <a:rPr sz="2400" dirty="0">
                <a:latin typeface="Times New Roman"/>
                <a:cs typeface="Times New Roman"/>
              </a:rPr>
              <a:t> </a:t>
            </a:r>
            <a:r>
              <a:rPr sz="2400" spc="-10" dirty="0">
                <a:latin typeface="Times New Roman"/>
                <a:cs typeface="Times New Roman"/>
              </a:rPr>
              <a:t>bağımsız</a:t>
            </a:r>
            <a:r>
              <a:rPr sz="2400" spc="-5" dirty="0">
                <a:latin typeface="Times New Roman"/>
                <a:cs typeface="Times New Roman"/>
              </a:rPr>
              <a:t> </a:t>
            </a:r>
            <a:r>
              <a:rPr sz="2400" spc="-10" dirty="0">
                <a:latin typeface="Times New Roman"/>
                <a:cs typeface="Times New Roman"/>
              </a:rPr>
              <a:t>bir</a:t>
            </a:r>
            <a:r>
              <a:rPr sz="2400" spc="-5" dirty="0">
                <a:latin typeface="Times New Roman"/>
                <a:cs typeface="Times New Roman"/>
              </a:rPr>
              <a:t> </a:t>
            </a:r>
            <a:r>
              <a:rPr sz="2400" dirty="0">
                <a:latin typeface="Times New Roman"/>
                <a:cs typeface="Times New Roman"/>
              </a:rPr>
              <a:t>birey </a:t>
            </a:r>
            <a:r>
              <a:rPr sz="2400" spc="20" dirty="0">
                <a:latin typeface="Times New Roman"/>
                <a:cs typeface="Times New Roman"/>
              </a:rPr>
              <a:t>ve </a:t>
            </a:r>
            <a:r>
              <a:rPr sz="2400" spc="-585" dirty="0">
                <a:latin typeface="Times New Roman"/>
                <a:cs typeface="Times New Roman"/>
              </a:rPr>
              <a:t> </a:t>
            </a:r>
            <a:r>
              <a:rPr sz="2400" spc="-5" dirty="0">
                <a:latin typeface="Times New Roman"/>
                <a:cs typeface="Times New Roman"/>
              </a:rPr>
              <a:t>eşsiz</a:t>
            </a:r>
            <a:r>
              <a:rPr sz="2400" spc="-15" dirty="0">
                <a:latin typeface="Times New Roman"/>
                <a:cs typeface="Times New Roman"/>
              </a:rPr>
              <a:t> </a:t>
            </a:r>
            <a:r>
              <a:rPr sz="2400" dirty="0">
                <a:latin typeface="Times New Roman"/>
                <a:cs typeface="Times New Roman"/>
              </a:rPr>
              <a:t>bir</a:t>
            </a:r>
            <a:r>
              <a:rPr sz="2400" spc="-15" dirty="0">
                <a:latin typeface="Times New Roman"/>
                <a:cs typeface="Times New Roman"/>
              </a:rPr>
              <a:t> </a:t>
            </a:r>
            <a:r>
              <a:rPr sz="2400" dirty="0">
                <a:latin typeface="Times New Roman"/>
                <a:cs typeface="Times New Roman"/>
              </a:rPr>
              <a:t>kişi</a:t>
            </a:r>
            <a:r>
              <a:rPr sz="2400" spc="-15" dirty="0">
                <a:latin typeface="Times New Roman"/>
                <a:cs typeface="Times New Roman"/>
              </a:rPr>
              <a:t> </a:t>
            </a:r>
            <a:r>
              <a:rPr sz="2400" spc="-5" dirty="0">
                <a:latin typeface="Times New Roman"/>
                <a:cs typeface="Times New Roman"/>
              </a:rPr>
              <a:t>olarak</a:t>
            </a:r>
            <a:r>
              <a:rPr sz="2400" spc="20" dirty="0">
                <a:latin typeface="Times New Roman"/>
                <a:cs typeface="Times New Roman"/>
              </a:rPr>
              <a:t> </a:t>
            </a:r>
            <a:r>
              <a:rPr sz="2400" spc="-5" dirty="0">
                <a:latin typeface="Times New Roman"/>
                <a:cs typeface="Times New Roman"/>
              </a:rPr>
              <a:t>görme</a:t>
            </a:r>
            <a:r>
              <a:rPr sz="2400" spc="15" dirty="0">
                <a:latin typeface="Times New Roman"/>
                <a:cs typeface="Times New Roman"/>
              </a:rPr>
              <a:t> </a:t>
            </a:r>
            <a:r>
              <a:rPr sz="2400" spc="-5" dirty="0">
                <a:latin typeface="Times New Roman"/>
                <a:cs typeface="Times New Roman"/>
              </a:rPr>
              <a:t>eğilimi</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marR="5715" algn="just">
              <a:lnSpc>
                <a:spcPct val="100000"/>
              </a:lnSpc>
              <a:spcBef>
                <a:spcPts val="5"/>
              </a:spcBef>
            </a:pPr>
            <a:r>
              <a:rPr sz="2400" b="1" i="1" spc="-25" dirty="0">
                <a:solidFill>
                  <a:srgbClr val="4471C4"/>
                </a:solidFill>
                <a:latin typeface="Times New Roman"/>
                <a:cs typeface="Times New Roman"/>
              </a:rPr>
              <a:t>Toplulukçu </a:t>
            </a:r>
            <a:r>
              <a:rPr sz="2400" b="1" i="1" spc="-5" dirty="0">
                <a:solidFill>
                  <a:srgbClr val="4471C4"/>
                </a:solidFill>
                <a:latin typeface="Times New Roman"/>
                <a:cs typeface="Times New Roman"/>
              </a:rPr>
              <a:t>(Kolektif) kültürler: </a:t>
            </a:r>
            <a:r>
              <a:rPr sz="2400" spc="-5" dirty="0">
                <a:latin typeface="Times New Roman"/>
                <a:cs typeface="Times New Roman"/>
              </a:rPr>
              <a:t>Aile, kabile </a:t>
            </a:r>
            <a:r>
              <a:rPr sz="2400" dirty="0">
                <a:latin typeface="Times New Roman"/>
                <a:cs typeface="Times New Roman"/>
              </a:rPr>
              <a:t> ve ulus </a:t>
            </a:r>
            <a:r>
              <a:rPr sz="2400" spc="-10" dirty="0">
                <a:latin typeface="Times New Roman"/>
                <a:cs typeface="Times New Roman"/>
              </a:rPr>
              <a:t>gibi </a:t>
            </a:r>
            <a:r>
              <a:rPr sz="2400" spc="-5" dirty="0">
                <a:latin typeface="Times New Roman"/>
                <a:cs typeface="Times New Roman"/>
              </a:rPr>
              <a:t>daha </a:t>
            </a:r>
            <a:r>
              <a:rPr sz="2400" dirty="0">
                <a:latin typeface="Times New Roman"/>
                <a:cs typeface="Times New Roman"/>
              </a:rPr>
              <a:t>büyük bir </a:t>
            </a:r>
            <a:r>
              <a:rPr sz="2400" spc="-5" dirty="0">
                <a:latin typeface="Times New Roman"/>
                <a:cs typeface="Times New Roman"/>
              </a:rPr>
              <a:t>gruba ait </a:t>
            </a:r>
            <a:r>
              <a:rPr sz="2400" dirty="0">
                <a:latin typeface="Times New Roman"/>
                <a:cs typeface="Times New Roman"/>
              </a:rPr>
              <a:t>olma </a:t>
            </a:r>
            <a:r>
              <a:rPr sz="2400" spc="5" dirty="0">
                <a:latin typeface="Times New Roman"/>
                <a:cs typeface="Times New Roman"/>
              </a:rPr>
              <a:t> </a:t>
            </a:r>
            <a:r>
              <a:rPr sz="2400" spc="-5" dirty="0">
                <a:latin typeface="Times New Roman"/>
                <a:cs typeface="Times New Roman"/>
              </a:rPr>
              <a:t>isteğinin</a:t>
            </a:r>
            <a:r>
              <a:rPr sz="2400" dirty="0">
                <a:latin typeface="Times New Roman"/>
                <a:cs typeface="Times New Roman"/>
              </a:rPr>
              <a:t> </a:t>
            </a:r>
            <a:r>
              <a:rPr sz="2400" spc="-5" dirty="0">
                <a:latin typeface="Times New Roman"/>
                <a:cs typeface="Times New Roman"/>
              </a:rPr>
              <a:t>baskınlığı/</a:t>
            </a:r>
            <a:r>
              <a:rPr sz="2400" dirty="0">
                <a:latin typeface="Times New Roman"/>
                <a:cs typeface="Times New Roman"/>
              </a:rPr>
              <a:t> </a:t>
            </a:r>
            <a:r>
              <a:rPr sz="2400" spc="-10" dirty="0">
                <a:latin typeface="Times New Roman"/>
                <a:cs typeface="Times New Roman"/>
              </a:rPr>
              <a:t>Bireysel</a:t>
            </a:r>
            <a:r>
              <a:rPr sz="2400" spc="-5" dirty="0">
                <a:latin typeface="Times New Roman"/>
                <a:cs typeface="Times New Roman"/>
              </a:rPr>
              <a:t> </a:t>
            </a:r>
            <a:r>
              <a:rPr sz="2400" spc="-10" dirty="0">
                <a:latin typeface="Times New Roman"/>
                <a:cs typeface="Times New Roman"/>
              </a:rPr>
              <a:t>başarı</a:t>
            </a:r>
            <a:r>
              <a:rPr sz="2400" spc="580" dirty="0">
                <a:latin typeface="Times New Roman"/>
                <a:cs typeface="Times New Roman"/>
              </a:rPr>
              <a:t> </a:t>
            </a:r>
            <a:r>
              <a:rPr sz="2400" spc="-5" dirty="0">
                <a:latin typeface="Times New Roman"/>
                <a:cs typeface="Times New Roman"/>
              </a:rPr>
              <a:t>değil, </a:t>
            </a:r>
            <a:r>
              <a:rPr sz="2400" dirty="0">
                <a:latin typeface="Times New Roman"/>
                <a:cs typeface="Times New Roman"/>
              </a:rPr>
              <a:t> </a:t>
            </a:r>
            <a:r>
              <a:rPr sz="2400" spc="-10" dirty="0">
                <a:latin typeface="Times New Roman"/>
                <a:cs typeface="Times New Roman"/>
              </a:rPr>
              <a:t>grup</a:t>
            </a:r>
            <a:r>
              <a:rPr sz="2400" spc="10" dirty="0">
                <a:latin typeface="Times New Roman"/>
                <a:cs typeface="Times New Roman"/>
              </a:rPr>
              <a:t> </a:t>
            </a:r>
            <a:r>
              <a:rPr sz="2400" spc="-5" dirty="0">
                <a:latin typeface="Times New Roman"/>
                <a:cs typeface="Times New Roman"/>
              </a:rPr>
              <a:t>başarısı</a:t>
            </a:r>
            <a:r>
              <a:rPr sz="2400" spc="20" dirty="0">
                <a:latin typeface="Times New Roman"/>
                <a:cs typeface="Times New Roman"/>
              </a:rPr>
              <a:t> </a:t>
            </a:r>
            <a:r>
              <a:rPr sz="2400" spc="-5" dirty="0">
                <a:latin typeface="Times New Roman"/>
                <a:cs typeface="Times New Roman"/>
              </a:rPr>
              <a:t>önemli</a:t>
            </a:r>
            <a:endParaRPr sz="2400">
              <a:latin typeface="Times New Roman"/>
              <a:cs typeface="Times New Roman"/>
            </a:endParaRPr>
          </a:p>
        </p:txBody>
      </p:sp>
      <p:pic>
        <p:nvPicPr>
          <p:cNvPr id="4" name="object 4"/>
          <p:cNvPicPr/>
          <p:nvPr/>
        </p:nvPicPr>
        <p:blipFill>
          <a:blip r:embed="rId2" cstate="print"/>
          <a:stretch>
            <a:fillRect/>
          </a:stretch>
        </p:blipFill>
        <p:spPr>
          <a:xfrm>
            <a:off x="6934200" y="1865376"/>
            <a:ext cx="4657344" cy="288645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yagram 3"/>
          <p:cNvGraphicFramePr/>
          <p:nvPr>
            <p:extLst>
              <p:ext uri="{D42A27DB-BD31-4B8C-83A1-F6EECF244321}">
                <p14:modId xmlns:p14="http://schemas.microsoft.com/office/powerpoint/2010/main" val="2973703130"/>
              </p:ext>
            </p:extLst>
          </p:nvPr>
        </p:nvGraphicFramePr>
        <p:xfrm>
          <a:off x="917244" y="1698497"/>
          <a:ext cx="10037445" cy="3439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bject 3"/>
          <p:cNvSpPr txBox="1">
            <a:spLocks noGrp="1"/>
          </p:cNvSpPr>
          <p:nvPr>
            <p:ph type="title"/>
          </p:nvPr>
        </p:nvSpPr>
        <p:spPr>
          <a:xfrm>
            <a:off x="917244" y="725881"/>
            <a:ext cx="10284156" cy="689932"/>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5.</a:t>
            </a:r>
            <a:r>
              <a:rPr i="0" spc="-15" dirty="0">
                <a:latin typeface="Times New Roman"/>
                <a:cs typeface="Times New Roman"/>
              </a:rPr>
              <a:t> </a:t>
            </a:r>
            <a:r>
              <a:rPr i="0" spc="-10" dirty="0">
                <a:latin typeface="Times New Roman"/>
                <a:cs typeface="Times New Roman"/>
              </a:rPr>
              <a:t>İnsan</a:t>
            </a:r>
            <a:r>
              <a:rPr i="0" spc="10" dirty="0">
                <a:latin typeface="Times New Roman"/>
                <a:cs typeface="Times New Roman"/>
              </a:rPr>
              <a:t> </a:t>
            </a:r>
            <a:r>
              <a:rPr i="0" dirty="0">
                <a:latin typeface="Times New Roman"/>
                <a:cs typeface="Times New Roman"/>
              </a:rPr>
              <a:t>kişiliğini</a:t>
            </a:r>
            <a:r>
              <a:rPr i="0" spc="-40" dirty="0">
                <a:latin typeface="Times New Roman"/>
                <a:cs typeface="Times New Roman"/>
              </a:rPr>
              <a:t> </a:t>
            </a:r>
            <a:r>
              <a:rPr i="0" dirty="0">
                <a:latin typeface="Times New Roman"/>
                <a:cs typeface="Times New Roman"/>
              </a:rPr>
              <a:t>anlamaya</a:t>
            </a:r>
            <a:r>
              <a:rPr i="0" spc="-15" dirty="0">
                <a:latin typeface="Times New Roman"/>
                <a:cs typeface="Times New Roman"/>
              </a:rPr>
              <a:t> </a:t>
            </a:r>
            <a:r>
              <a:rPr i="0" dirty="0">
                <a:latin typeface="Times New Roman"/>
                <a:cs typeface="Times New Roman"/>
              </a:rPr>
              <a:t>yönelik</a:t>
            </a:r>
            <a:r>
              <a:rPr i="0" spc="-35" dirty="0">
                <a:latin typeface="Times New Roman"/>
                <a:cs typeface="Times New Roman"/>
              </a:rPr>
              <a:t> </a:t>
            </a:r>
            <a:r>
              <a:rPr sz="4400" i="0" spc="10" dirty="0">
                <a:latin typeface="Times New Roman"/>
                <a:cs typeface="Times New Roman"/>
              </a:rPr>
              <a:t>‘Kuramlar’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2517" y="1601216"/>
            <a:ext cx="6966584" cy="1181734"/>
          </a:xfrm>
          <a:prstGeom prst="rect">
            <a:avLst/>
          </a:prstGeom>
        </p:spPr>
        <p:txBody>
          <a:bodyPr vert="horz" wrap="square" lIns="0" tIns="12065" rIns="0" bIns="0" rtlCol="0">
            <a:spAutoFit/>
          </a:bodyPr>
          <a:lstStyle/>
          <a:p>
            <a:pPr algn="ctr">
              <a:lnSpc>
                <a:spcPct val="100000"/>
              </a:lnSpc>
              <a:spcBef>
                <a:spcPts val="95"/>
              </a:spcBef>
            </a:pPr>
            <a:r>
              <a:rPr sz="2800" i="0" spc="-5" dirty="0">
                <a:latin typeface="Times New Roman"/>
                <a:cs typeface="Times New Roman"/>
              </a:rPr>
              <a:t>İnsan</a:t>
            </a:r>
            <a:r>
              <a:rPr sz="2800" i="0" dirty="0">
                <a:latin typeface="Times New Roman"/>
                <a:cs typeface="Times New Roman"/>
              </a:rPr>
              <a:t> </a:t>
            </a:r>
            <a:r>
              <a:rPr sz="2800" i="0" spc="-5" dirty="0">
                <a:latin typeface="Times New Roman"/>
                <a:cs typeface="Times New Roman"/>
              </a:rPr>
              <a:t>kişiliğini anlamaya yönelik</a:t>
            </a:r>
            <a:r>
              <a:rPr sz="2800" i="0" spc="5" dirty="0">
                <a:latin typeface="Times New Roman"/>
                <a:cs typeface="Times New Roman"/>
              </a:rPr>
              <a:t> </a:t>
            </a:r>
            <a:r>
              <a:rPr sz="2800" i="0" spc="-15" dirty="0">
                <a:latin typeface="Times New Roman"/>
                <a:cs typeface="Times New Roman"/>
              </a:rPr>
              <a:t>kuramlar-II</a:t>
            </a:r>
            <a:endParaRPr sz="2800" dirty="0">
              <a:latin typeface="Times New Roman"/>
              <a:cs typeface="Times New Roman"/>
            </a:endParaRPr>
          </a:p>
          <a:p>
            <a:pPr marL="1291590" marR="1283970" algn="ctr">
              <a:lnSpc>
                <a:spcPct val="100000"/>
              </a:lnSpc>
              <a:spcBef>
                <a:spcPts val="15"/>
              </a:spcBef>
            </a:pPr>
            <a:r>
              <a:rPr lang="tr-TR" sz="2400" dirty="0" smtClean="0"/>
              <a:t/>
            </a:r>
            <a:br>
              <a:rPr lang="tr-TR" sz="2400" dirty="0" smtClean="0"/>
            </a:br>
            <a:endParaRPr sz="2400" dirty="0"/>
          </a:p>
        </p:txBody>
      </p:sp>
    </p:spTree>
    <p:extLst>
      <p:ext uri="{BB962C8B-B14F-4D97-AF65-F5344CB8AC3E}">
        <p14:creationId xmlns:p14="http://schemas.microsoft.com/office/powerpoint/2010/main" val="2432379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25500"/>
            <a:ext cx="5171440" cy="574675"/>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1.</a:t>
            </a:r>
            <a:r>
              <a:rPr i="0" spc="-25" dirty="0">
                <a:latin typeface="Times New Roman"/>
                <a:cs typeface="Times New Roman"/>
              </a:rPr>
              <a:t> </a:t>
            </a:r>
            <a:r>
              <a:rPr i="0" spc="-5" dirty="0">
                <a:latin typeface="Times New Roman"/>
                <a:cs typeface="Times New Roman"/>
              </a:rPr>
              <a:t>Psikodinamik</a:t>
            </a:r>
            <a:r>
              <a:rPr i="0" spc="-20" dirty="0">
                <a:latin typeface="Times New Roman"/>
                <a:cs typeface="Times New Roman"/>
              </a:rPr>
              <a:t> </a:t>
            </a:r>
            <a:r>
              <a:rPr i="0" dirty="0">
                <a:latin typeface="Times New Roman"/>
                <a:cs typeface="Times New Roman"/>
              </a:rPr>
              <a:t>kuramlar</a:t>
            </a:r>
          </a:p>
        </p:txBody>
      </p:sp>
      <p:sp>
        <p:nvSpPr>
          <p:cNvPr id="3" name="object 3"/>
          <p:cNvSpPr txBox="1"/>
          <p:nvPr/>
        </p:nvSpPr>
        <p:spPr>
          <a:xfrm>
            <a:off x="916939" y="1676476"/>
            <a:ext cx="10360025" cy="3990340"/>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935" algn="l"/>
                <a:tab pos="1431290" algn="l"/>
                <a:tab pos="2418715" algn="l"/>
                <a:tab pos="4083685" algn="l"/>
                <a:tab pos="4766310" algn="l"/>
                <a:tab pos="5162550" algn="l"/>
                <a:tab pos="6098540" algn="l"/>
                <a:tab pos="7120890" algn="l"/>
                <a:tab pos="8767445" algn="l"/>
                <a:tab pos="9230995" algn="l"/>
              </a:tabLst>
            </a:pPr>
            <a:r>
              <a:rPr sz="2400" dirty="0">
                <a:latin typeface="Times New Roman"/>
                <a:cs typeface="Times New Roman"/>
              </a:rPr>
              <a:t>‘B</a:t>
            </a:r>
            <a:r>
              <a:rPr sz="2400" spc="-10" dirty="0">
                <a:latin typeface="Times New Roman"/>
                <a:cs typeface="Times New Roman"/>
              </a:rPr>
              <a:t>i</a:t>
            </a:r>
            <a:r>
              <a:rPr sz="2400" dirty="0">
                <a:latin typeface="Times New Roman"/>
                <a:cs typeface="Times New Roman"/>
              </a:rPr>
              <a:t>l</a:t>
            </a:r>
            <a:r>
              <a:rPr sz="2400" spc="5" dirty="0">
                <a:latin typeface="Times New Roman"/>
                <a:cs typeface="Times New Roman"/>
              </a:rPr>
              <a:t>i</a:t>
            </a:r>
            <a:r>
              <a:rPr sz="2400" spc="-15" dirty="0">
                <a:latin typeface="Times New Roman"/>
                <a:cs typeface="Times New Roman"/>
              </a:rPr>
              <a:t>n</a:t>
            </a:r>
            <a:r>
              <a:rPr sz="2400" spc="-10" dirty="0">
                <a:latin typeface="Times New Roman"/>
                <a:cs typeface="Times New Roman"/>
              </a:rPr>
              <a:t>ç</a:t>
            </a:r>
            <a:r>
              <a:rPr sz="2400" dirty="0">
                <a:latin typeface="Times New Roman"/>
                <a:cs typeface="Times New Roman"/>
              </a:rPr>
              <a:t>li	o</a:t>
            </a:r>
            <a:r>
              <a:rPr sz="2400" spc="-10" dirty="0">
                <a:latin typeface="Times New Roman"/>
                <a:cs typeface="Times New Roman"/>
              </a:rPr>
              <a:t>l</a:t>
            </a:r>
            <a:r>
              <a:rPr sz="2400" spc="-25" dirty="0">
                <a:latin typeface="Times New Roman"/>
                <a:cs typeface="Times New Roman"/>
              </a:rPr>
              <a:t>m</a:t>
            </a:r>
            <a:r>
              <a:rPr sz="2400" dirty="0">
                <a:latin typeface="Times New Roman"/>
                <a:cs typeface="Times New Roman"/>
              </a:rPr>
              <a:t>ası	ge</a:t>
            </a:r>
            <a:r>
              <a:rPr sz="2400" spc="5" dirty="0">
                <a:latin typeface="Times New Roman"/>
                <a:cs typeface="Times New Roman"/>
              </a:rPr>
              <a:t>r</a:t>
            </a:r>
            <a:r>
              <a:rPr sz="2400" dirty="0">
                <a:latin typeface="Times New Roman"/>
                <a:cs typeface="Times New Roman"/>
              </a:rPr>
              <a:t>ek</a:t>
            </a:r>
            <a:r>
              <a:rPr sz="2400" spc="-30" dirty="0">
                <a:latin typeface="Times New Roman"/>
                <a:cs typeface="Times New Roman"/>
              </a:rPr>
              <a:t>m</a:t>
            </a:r>
            <a:r>
              <a:rPr sz="2400" dirty="0">
                <a:latin typeface="Times New Roman"/>
                <a:cs typeface="Times New Roman"/>
              </a:rPr>
              <a:t>ey</a:t>
            </a:r>
            <a:r>
              <a:rPr sz="2400" spc="5" dirty="0">
                <a:latin typeface="Times New Roman"/>
                <a:cs typeface="Times New Roman"/>
              </a:rPr>
              <a:t>e</a:t>
            </a:r>
            <a:r>
              <a:rPr sz="2400" dirty="0">
                <a:latin typeface="Times New Roman"/>
                <a:cs typeface="Times New Roman"/>
              </a:rPr>
              <a:t>n	ba</a:t>
            </a:r>
            <a:r>
              <a:rPr sz="2400" spc="-10" dirty="0">
                <a:latin typeface="Times New Roman"/>
                <a:cs typeface="Times New Roman"/>
              </a:rPr>
              <a:t>z</a:t>
            </a:r>
            <a:r>
              <a:rPr sz="2400" dirty="0">
                <a:latin typeface="Times New Roman"/>
                <a:cs typeface="Times New Roman"/>
              </a:rPr>
              <a:t>ı	</a:t>
            </a:r>
            <a:r>
              <a:rPr sz="2400" spc="-10" dirty="0">
                <a:latin typeface="Times New Roman"/>
                <a:cs typeface="Times New Roman"/>
              </a:rPr>
              <a:t>i</a:t>
            </a:r>
            <a:r>
              <a:rPr sz="2400" dirty="0">
                <a:latin typeface="Times New Roman"/>
                <a:cs typeface="Times New Roman"/>
              </a:rPr>
              <a:t>ç	gü</a:t>
            </a:r>
            <a:r>
              <a:rPr sz="2400" spc="-15" dirty="0">
                <a:latin typeface="Times New Roman"/>
                <a:cs typeface="Times New Roman"/>
              </a:rPr>
              <a:t>ç</a:t>
            </a:r>
            <a:r>
              <a:rPr sz="2400" dirty="0">
                <a:latin typeface="Times New Roman"/>
                <a:cs typeface="Times New Roman"/>
              </a:rPr>
              <a:t>ler	kişi</a:t>
            </a:r>
            <a:r>
              <a:rPr sz="2400" spc="-15" dirty="0">
                <a:latin typeface="Times New Roman"/>
                <a:cs typeface="Times New Roman"/>
              </a:rPr>
              <a:t>l</a:t>
            </a:r>
            <a:r>
              <a:rPr sz="2400" dirty="0">
                <a:latin typeface="Times New Roman"/>
                <a:cs typeface="Times New Roman"/>
              </a:rPr>
              <a:t>i</a:t>
            </a:r>
            <a:r>
              <a:rPr sz="2400" spc="-10" dirty="0">
                <a:latin typeface="Times New Roman"/>
                <a:cs typeface="Times New Roman"/>
              </a:rPr>
              <a:t>ğ</a:t>
            </a:r>
            <a:r>
              <a:rPr sz="2400" dirty="0">
                <a:latin typeface="Times New Roman"/>
                <a:cs typeface="Times New Roman"/>
              </a:rPr>
              <a:t>i	</a:t>
            </a:r>
            <a:r>
              <a:rPr sz="2400" spc="-5" dirty="0">
                <a:latin typeface="Times New Roman"/>
                <a:cs typeface="Times New Roman"/>
              </a:rPr>
              <a:t>şe</a:t>
            </a:r>
            <a:r>
              <a:rPr sz="2400" spc="-10" dirty="0">
                <a:latin typeface="Times New Roman"/>
                <a:cs typeface="Times New Roman"/>
              </a:rPr>
              <a:t>kil</a:t>
            </a:r>
            <a:r>
              <a:rPr sz="2400" dirty="0">
                <a:latin typeface="Times New Roman"/>
                <a:cs typeface="Times New Roman"/>
              </a:rPr>
              <a:t>len</a:t>
            </a:r>
            <a:r>
              <a:rPr sz="2400" spc="-10" dirty="0">
                <a:latin typeface="Times New Roman"/>
                <a:cs typeface="Times New Roman"/>
              </a:rPr>
              <a:t>d</a:t>
            </a:r>
            <a:r>
              <a:rPr sz="2400" dirty="0">
                <a:latin typeface="Times New Roman"/>
                <a:cs typeface="Times New Roman"/>
              </a:rPr>
              <a:t>irir	</a:t>
            </a:r>
            <a:r>
              <a:rPr sz="2400" spc="-5" dirty="0">
                <a:latin typeface="Times New Roman"/>
                <a:cs typeface="Times New Roman"/>
              </a:rPr>
              <a:t>v</a:t>
            </a:r>
            <a:r>
              <a:rPr sz="2400" dirty="0">
                <a:latin typeface="Times New Roman"/>
                <a:cs typeface="Times New Roman"/>
              </a:rPr>
              <a:t>e	dav</a:t>
            </a:r>
            <a:r>
              <a:rPr sz="2400" spc="-10" dirty="0">
                <a:latin typeface="Times New Roman"/>
                <a:cs typeface="Times New Roman"/>
              </a:rPr>
              <a:t>r</a:t>
            </a:r>
            <a:r>
              <a:rPr sz="2400" dirty="0">
                <a:latin typeface="Times New Roman"/>
                <a:cs typeface="Times New Roman"/>
              </a:rPr>
              <a:t>an</a:t>
            </a:r>
            <a:r>
              <a:rPr sz="2400" spc="-10" dirty="0">
                <a:latin typeface="Times New Roman"/>
                <a:cs typeface="Times New Roman"/>
              </a:rPr>
              <a:t>ış</a:t>
            </a:r>
            <a:r>
              <a:rPr sz="2400" dirty="0">
                <a:latin typeface="Times New Roman"/>
                <a:cs typeface="Times New Roman"/>
              </a:rPr>
              <a:t>ı</a:t>
            </a:r>
          </a:p>
          <a:p>
            <a:pPr marL="241300">
              <a:lnSpc>
                <a:spcPct val="100000"/>
              </a:lnSpc>
              <a:spcBef>
                <a:spcPts val="5"/>
              </a:spcBef>
            </a:pPr>
            <a:r>
              <a:rPr sz="2400" dirty="0">
                <a:latin typeface="Times New Roman"/>
                <a:cs typeface="Times New Roman"/>
              </a:rPr>
              <a:t>harekete</a:t>
            </a:r>
            <a:r>
              <a:rPr sz="2400" spc="-65" dirty="0">
                <a:latin typeface="Times New Roman"/>
                <a:cs typeface="Times New Roman"/>
              </a:rPr>
              <a:t> </a:t>
            </a:r>
            <a:r>
              <a:rPr sz="2400" spc="-15" dirty="0">
                <a:latin typeface="Times New Roman"/>
                <a:cs typeface="Times New Roman"/>
              </a:rPr>
              <a:t>geçirir.’</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241300" marR="5080" indent="-229235" algn="just">
              <a:lnSpc>
                <a:spcPct val="100000"/>
              </a:lnSpc>
              <a:buFont typeface="Arial MT"/>
              <a:buChar char="•"/>
              <a:tabLst>
                <a:tab pos="241935" algn="l"/>
              </a:tabLst>
            </a:pPr>
            <a:r>
              <a:rPr sz="2400" spc="-5" dirty="0">
                <a:latin typeface="Times New Roman"/>
                <a:cs typeface="Times New Roman"/>
              </a:rPr>
              <a:t>Freud’un</a:t>
            </a:r>
            <a:r>
              <a:rPr sz="2400" dirty="0">
                <a:latin typeface="Times New Roman"/>
                <a:cs typeface="Times New Roman"/>
              </a:rPr>
              <a:t> </a:t>
            </a:r>
            <a:r>
              <a:rPr sz="2400" spc="-5" dirty="0">
                <a:latin typeface="Times New Roman"/>
                <a:cs typeface="Times New Roman"/>
              </a:rPr>
              <a:t>1900’lerin</a:t>
            </a:r>
            <a:r>
              <a:rPr sz="2400" dirty="0">
                <a:latin typeface="Times New Roman"/>
                <a:cs typeface="Times New Roman"/>
              </a:rPr>
              <a:t> </a:t>
            </a:r>
            <a:r>
              <a:rPr sz="2400" spc="-5" dirty="0">
                <a:latin typeface="Times New Roman"/>
                <a:cs typeface="Times New Roman"/>
              </a:rPr>
              <a:t>başında</a:t>
            </a:r>
            <a:r>
              <a:rPr sz="2400" dirty="0">
                <a:latin typeface="Times New Roman"/>
                <a:cs typeface="Times New Roman"/>
              </a:rPr>
              <a:t> </a:t>
            </a:r>
            <a:r>
              <a:rPr sz="2400" spc="-5" dirty="0">
                <a:latin typeface="Times New Roman"/>
                <a:cs typeface="Times New Roman"/>
              </a:rPr>
              <a:t>psişik</a:t>
            </a:r>
            <a:r>
              <a:rPr sz="2400" dirty="0">
                <a:latin typeface="Times New Roman"/>
                <a:cs typeface="Times New Roman"/>
              </a:rPr>
              <a:t> </a:t>
            </a:r>
            <a:r>
              <a:rPr sz="2400" spc="-5" dirty="0">
                <a:latin typeface="Times New Roman"/>
                <a:cs typeface="Times New Roman"/>
              </a:rPr>
              <a:t>enerjinin</a:t>
            </a:r>
            <a:r>
              <a:rPr sz="2400" dirty="0">
                <a:latin typeface="Times New Roman"/>
                <a:cs typeface="Times New Roman"/>
              </a:rPr>
              <a:t> ne</a:t>
            </a:r>
            <a:r>
              <a:rPr sz="2400" spc="5" dirty="0">
                <a:latin typeface="Times New Roman"/>
                <a:cs typeface="Times New Roman"/>
              </a:rPr>
              <a:t> </a:t>
            </a:r>
            <a:r>
              <a:rPr sz="2400" spc="-5" dirty="0">
                <a:latin typeface="Times New Roman"/>
                <a:cs typeface="Times New Roman"/>
              </a:rPr>
              <a:t>olduğu</a:t>
            </a:r>
            <a:r>
              <a:rPr sz="2400" dirty="0">
                <a:latin typeface="Times New Roman"/>
                <a:cs typeface="Times New Roman"/>
              </a:rPr>
              <a:t> ve</a:t>
            </a:r>
            <a:r>
              <a:rPr sz="2400" spc="5" dirty="0">
                <a:latin typeface="Times New Roman"/>
                <a:cs typeface="Times New Roman"/>
              </a:rPr>
              <a:t> </a:t>
            </a:r>
            <a:r>
              <a:rPr sz="2400" spc="-5" dirty="0">
                <a:latin typeface="Times New Roman"/>
                <a:cs typeface="Times New Roman"/>
              </a:rPr>
              <a:t>davranışa</a:t>
            </a:r>
            <a:r>
              <a:rPr sz="2400" dirty="0">
                <a:latin typeface="Times New Roman"/>
                <a:cs typeface="Times New Roman"/>
              </a:rPr>
              <a:t> </a:t>
            </a:r>
            <a:r>
              <a:rPr sz="2400" spc="-5" dirty="0">
                <a:latin typeface="Times New Roman"/>
                <a:cs typeface="Times New Roman"/>
              </a:rPr>
              <a:t>nasıl </a:t>
            </a:r>
            <a:r>
              <a:rPr sz="2400" dirty="0">
                <a:latin typeface="Times New Roman"/>
                <a:cs typeface="Times New Roman"/>
              </a:rPr>
              <a:t> </a:t>
            </a:r>
            <a:r>
              <a:rPr sz="2400" spc="-5" dirty="0">
                <a:latin typeface="Times New Roman"/>
                <a:cs typeface="Times New Roman"/>
              </a:rPr>
              <a:t>yansıdığını açıklamak için fizikteki termodinamik çalışmalarından </a:t>
            </a:r>
            <a:r>
              <a:rPr sz="2400" spc="-10" dirty="0">
                <a:latin typeface="Times New Roman"/>
                <a:cs typeface="Times New Roman"/>
              </a:rPr>
              <a:t>yola </a:t>
            </a:r>
            <a:r>
              <a:rPr sz="2400" spc="-5" dirty="0">
                <a:latin typeface="Times New Roman"/>
                <a:cs typeface="Times New Roman"/>
              </a:rPr>
              <a:t>çıkarak </a:t>
            </a:r>
            <a:r>
              <a:rPr sz="2400" dirty="0">
                <a:latin typeface="Times New Roman"/>
                <a:cs typeface="Times New Roman"/>
              </a:rPr>
              <a:t> </a:t>
            </a:r>
            <a:r>
              <a:rPr sz="2400" spc="-5" dirty="0">
                <a:latin typeface="Times New Roman"/>
                <a:cs typeface="Times New Roman"/>
              </a:rPr>
              <a:t>“psikodinamik”</a:t>
            </a:r>
            <a:r>
              <a:rPr sz="2400" spc="-25" dirty="0">
                <a:latin typeface="Times New Roman"/>
                <a:cs typeface="Times New Roman"/>
              </a:rPr>
              <a:t> </a:t>
            </a:r>
            <a:r>
              <a:rPr sz="2400" spc="-5" dirty="0">
                <a:latin typeface="Times New Roman"/>
                <a:cs typeface="Times New Roman"/>
              </a:rPr>
              <a:t>kavramını</a:t>
            </a:r>
            <a:r>
              <a:rPr sz="2400" spc="-10" dirty="0">
                <a:latin typeface="Times New Roman"/>
                <a:cs typeface="Times New Roman"/>
              </a:rPr>
              <a:t> </a:t>
            </a:r>
            <a:r>
              <a:rPr sz="2400" dirty="0">
                <a:latin typeface="Times New Roman"/>
                <a:cs typeface="Times New Roman"/>
              </a:rPr>
              <a:t>literatüre</a:t>
            </a:r>
            <a:r>
              <a:rPr sz="2400" spc="-35" dirty="0">
                <a:latin typeface="Times New Roman"/>
                <a:cs typeface="Times New Roman"/>
              </a:rPr>
              <a:t> </a:t>
            </a:r>
            <a:r>
              <a:rPr sz="2400" dirty="0">
                <a:latin typeface="Times New Roman"/>
                <a:cs typeface="Times New Roman"/>
              </a:rPr>
              <a:t>dahil</a:t>
            </a:r>
            <a:r>
              <a:rPr sz="2400" spc="-10" dirty="0">
                <a:latin typeface="Times New Roman"/>
                <a:cs typeface="Times New Roman"/>
              </a:rPr>
              <a:t> </a:t>
            </a:r>
            <a:r>
              <a:rPr sz="2400" spc="-5" dirty="0">
                <a:latin typeface="Times New Roman"/>
                <a:cs typeface="Times New Roman"/>
              </a:rPr>
              <a:t>etmesi…</a:t>
            </a:r>
            <a:endParaRPr sz="2400" dirty="0">
              <a:latin typeface="Times New Roman"/>
              <a:cs typeface="Times New Roman"/>
            </a:endParaRPr>
          </a:p>
          <a:p>
            <a:pPr>
              <a:lnSpc>
                <a:spcPct val="100000"/>
              </a:lnSpc>
              <a:spcBef>
                <a:spcPts val="55"/>
              </a:spcBef>
              <a:buFont typeface="Arial MT"/>
              <a:buChar char="•"/>
            </a:pPr>
            <a:endParaRPr sz="2450" dirty="0">
              <a:latin typeface="Times New Roman"/>
              <a:cs typeface="Times New Roman"/>
            </a:endParaRPr>
          </a:p>
          <a:p>
            <a:pPr marL="12700">
              <a:lnSpc>
                <a:spcPct val="100000"/>
              </a:lnSpc>
            </a:pPr>
            <a:r>
              <a:rPr sz="2600" b="1" i="1" dirty="0">
                <a:solidFill>
                  <a:srgbClr val="4471C4"/>
                </a:solidFill>
                <a:latin typeface="Times New Roman"/>
                <a:cs typeface="Times New Roman"/>
              </a:rPr>
              <a:t>Freud’un </a:t>
            </a:r>
            <a:r>
              <a:rPr sz="2600" b="1" i="1" spc="-5" dirty="0">
                <a:solidFill>
                  <a:srgbClr val="4471C4"/>
                </a:solidFill>
                <a:latin typeface="Times New Roman"/>
                <a:cs typeface="Times New Roman"/>
              </a:rPr>
              <a:t>görüşlerinden</a:t>
            </a:r>
            <a:r>
              <a:rPr sz="2600" b="1" i="1" spc="5" dirty="0">
                <a:solidFill>
                  <a:srgbClr val="4471C4"/>
                </a:solidFill>
                <a:latin typeface="Times New Roman"/>
                <a:cs typeface="Times New Roman"/>
              </a:rPr>
              <a:t> </a:t>
            </a:r>
            <a:r>
              <a:rPr sz="2600" b="1" i="1" dirty="0">
                <a:solidFill>
                  <a:srgbClr val="4471C4"/>
                </a:solidFill>
                <a:latin typeface="Times New Roman"/>
                <a:cs typeface="Times New Roman"/>
              </a:rPr>
              <a:t>etkilenen</a:t>
            </a:r>
            <a:r>
              <a:rPr sz="2600" b="1" i="1" spc="5" dirty="0">
                <a:solidFill>
                  <a:srgbClr val="4471C4"/>
                </a:solidFill>
                <a:latin typeface="Times New Roman"/>
                <a:cs typeface="Times New Roman"/>
              </a:rPr>
              <a:t> </a:t>
            </a:r>
            <a:r>
              <a:rPr sz="2600" b="1" i="1" dirty="0">
                <a:solidFill>
                  <a:srgbClr val="4471C4"/>
                </a:solidFill>
                <a:latin typeface="Times New Roman"/>
                <a:cs typeface="Times New Roman"/>
              </a:rPr>
              <a:t>diğer</a:t>
            </a:r>
            <a:r>
              <a:rPr sz="2600" b="1" i="1" spc="-5" dirty="0">
                <a:solidFill>
                  <a:srgbClr val="4471C4"/>
                </a:solidFill>
                <a:latin typeface="Times New Roman"/>
                <a:cs typeface="Times New Roman"/>
              </a:rPr>
              <a:t> kuramcılar…</a:t>
            </a:r>
            <a:endParaRPr sz="2600" dirty="0">
              <a:latin typeface="Times New Roman"/>
              <a:cs typeface="Times New Roman"/>
            </a:endParaRPr>
          </a:p>
          <a:p>
            <a:pPr marL="698500" lvl="1" indent="-229235">
              <a:lnSpc>
                <a:spcPct val="100000"/>
              </a:lnSpc>
              <a:spcBef>
                <a:spcPts val="15"/>
              </a:spcBef>
              <a:buFont typeface="Arial MT"/>
              <a:buChar char="•"/>
              <a:tabLst>
                <a:tab pos="698500" algn="l"/>
                <a:tab pos="699135" algn="l"/>
              </a:tabLst>
            </a:pPr>
            <a:r>
              <a:rPr sz="2200" spc="-5" dirty="0">
                <a:latin typeface="Times New Roman"/>
                <a:cs typeface="Times New Roman"/>
              </a:rPr>
              <a:t>Alfred</a:t>
            </a:r>
            <a:r>
              <a:rPr sz="2200" spc="-130" dirty="0">
                <a:latin typeface="Times New Roman"/>
                <a:cs typeface="Times New Roman"/>
              </a:rPr>
              <a:t> </a:t>
            </a:r>
            <a:r>
              <a:rPr sz="2200" spc="-5" dirty="0">
                <a:latin typeface="Times New Roman"/>
                <a:cs typeface="Times New Roman"/>
              </a:rPr>
              <a:t>Adler</a:t>
            </a:r>
            <a:endParaRPr sz="2200" dirty="0">
              <a:latin typeface="Times New Roman"/>
              <a:cs typeface="Times New Roman"/>
            </a:endParaRPr>
          </a:p>
          <a:p>
            <a:pPr marL="698500" lvl="1" indent="-229235">
              <a:lnSpc>
                <a:spcPct val="100000"/>
              </a:lnSpc>
              <a:buFont typeface="Arial MT"/>
              <a:buChar char="•"/>
              <a:tabLst>
                <a:tab pos="698500" algn="l"/>
                <a:tab pos="699135" algn="l"/>
              </a:tabLst>
            </a:pPr>
            <a:r>
              <a:rPr sz="2200" spc="-5" dirty="0">
                <a:latin typeface="Times New Roman"/>
                <a:cs typeface="Times New Roman"/>
              </a:rPr>
              <a:t>Carl</a:t>
            </a:r>
            <a:r>
              <a:rPr sz="2200" spc="-20" dirty="0">
                <a:latin typeface="Times New Roman"/>
                <a:cs typeface="Times New Roman"/>
              </a:rPr>
              <a:t> </a:t>
            </a:r>
            <a:r>
              <a:rPr sz="2200" spc="-5" dirty="0">
                <a:latin typeface="Times New Roman"/>
                <a:cs typeface="Times New Roman"/>
              </a:rPr>
              <a:t>Gustav</a:t>
            </a:r>
            <a:r>
              <a:rPr sz="2200" spc="-10" dirty="0">
                <a:latin typeface="Times New Roman"/>
                <a:cs typeface="Times New Roman"/>
              </a:rPr>
              <a:t> </a:t>
            </a:r>
            <a:r>
              <a:rPr sz="2200" spc="-5" dirty="0">
                <a:latin typeface="Times New Roman"/>
                <a:cs typeface="Times New Roman"/>
              </a:rPr>
              <a:t>Jung</a:t>
            </a:r>
            <a:endParaRPr sz="2200" dirty="0">
              <a:latin typeface="Times New Roman"/>
              <a:cs typeface="Times New Roman"/>
            </a:endParaRPr>
          </a:p>
          <a:p>
            <a:pPr marL="698500" lvl="1" indent="-229235">
              <a:lnSpc>
                <a:spcPct val="100000"/>
              </a:lnSpc>
              <a:spcBef>
                <a:spcPts val="5"/>
              </a:spcBef>
              <a:buFont typeface="Arial MT"/>
              <a:buChar char="•"/>
              <a:tabLst>
                <a:tab pos="698500" algn="l"/>
                <a:tab pos="699135" algn="l"/>
              </a:tabLst>
            </a:pPr>
            <a:r>
              <a:rPr sz="2200" spc="-5" dirty="0">
                <a:latin typeface="Times New Roman"/>
                <a:cs typeface="Times New Roman"/>
              </a:rPr>
              <a:t>Karen</a:t>
            </a:r>
            <a:r>
              <a:rPr sz="2200" spc="-15" dirty="0">
                <a:latin typeface="Times New Roman"/>
                <a:cs typeface="Times New Roman"/>
              </a:rPr>
              <a:t> </a:t>
            </a:r>
            <a:r>
              <a:rPr sz="2200" spc="-5" dirty="0">
                <a:latin typeface="Times New Roman"/>
                <a:cs typeface="Times New Roman"/>
              </a:rPr>
              <a:t>Horney</a:t>
            </a:r>
            <a:endParaRPr sz="2200" dirty="0">
              <a:latin typeface="Times New Roman"/>
              <a:cs typeface="Times New Roman"/>
            </a:endParaRPr>
          </a:p>
        </p:txBody>
      </p:sp>
    </p:spTree>
    <p:extLst>
      <p:ext uri="{BB962C8B-B14F-4D97-AF65-F5344CB8AC3E}">
        <p14:creationId xmlns:p14="http://schemas.microsoft.com/office/powerpoint/2010/main" val="315758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3000" y="725881"/>
            <a:ext cx="9601200" cy="1107996"/>
          </a:xfrm>
        </p:spPr>
        <p:txBody>
          <a:bodyPr/>
          <a:lstStyle/>
          <a:p>
            <a:r>
              <a:rPr lang="tr-TR" dirty="0" smtClean="0"/>
              <a:t>SİZ NEREYE GİTMEYİ TERCİH EDERDİNİZ?</a:t>
            </a:r>
            <a:endParaRPr lang="tr-TR" dirty="0"/>
          </a:p>
        </p:txBody>
      </p:sp>
      <p:pic>
        <p:nvPicPr>
          <p:cNvPr id="4" name="Resim 3"/>
          <p:cNvPicPr>
            <a:picLocks noChangeAspect="1"/>
          </p:cNvPicPr>
          <p:nvPr/>
        </p:nvPicPr>
        <p:blipFill>
          <a:blip r:embed="rId2"/>
          <a:stretch>
            <a:fillRect/>
          </a:stretch>
        </p:blipFill>
        <p:spPr>
          <a:xfrm>
            <a:off x="3124200" y="1833877"/>
            <a:ext cx="5943600" cy="4457700"/>
          </a:xfrm>
          <a:prstGeom prst="rect">
            <a:avLst/>
          </a:prstGeom>
        </p:spPr>
      </p:pic>
    </p:spTree>
    <p:extLst>
      <p:ext uri="{BB962C8B-B14F-4D97-AF65-F5344CB8AC3E}">
        <p14:creationId xmlns:p14="http://schemas.microsoft.com/office/powerpoint/2010/main" val="633126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25500"/>
            <a:ext cx="387921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1.1.</a:t>
            </a:r>
            <a:r>
              <a:rPr i="0" spc="-40" dirty="0">
                <a:latin typeface="Times New Roman"/>
                <a:cs typeface="Times New Roman"/>
              </a:rPr>
              <a:t> </a:t>
            </a:r>
            <a:r>
              <a:rPr i="0" dirty="0">
                <a:latin typeface="Times New Roman"/>
                <a:cs typeface="Times New Roman"/>
              </a:rPr>
              <a:t>Sigmund</a:t>
            </a:r>
            <a:r>
              <a:rPr i="0" spc="-45" dirty="0">
                <a:latin typeface="Times New Roman"/>
                <a:cs typeface="Times New Roman"/>
              </a:rPr>
              <a:t> </a:t>
            </a:r>
            <a:r>
              <a:rPr i="0" spc="-15" dirty="0">
                <a:latin typeface="Times New Roman"/>
                <a:cs typeface="Times New Roman"/>
              </a:rPr>
              <a:t>Freud</a:t>
            </a:r>
          </a:p>
        </p:txBody>
      </p:sp>
      <p:sp>
        <p:nvSpPr>
          <p:cNvPr id="3" name="object 3"/>
          <p:cNvSpPr txBox="1"/>
          <p:nvPr/>
        </p:nvSpPr>
        <p:spPr>
          <a:xfrm>
            <a:off x="916635" y="1710309"/>
            <a:ext cx="6397625" cy="342657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lang="tr-TR" sz="2400" spc="-35" dirty="0" smtClean="0">
                <a:latin typeface="Times New Roman"/>
                <a:cs typeface="Times New Roman"/>
              </a:rPr>
              <a:t>İnsan görüşü</a:t>
            </a:r>
          </a:p>
          <a:p>
            <a:pPr marL="698500" lvl="1" indent="-228600">
              <a:spcBef>
                <a:spcPts val="100"/>
              </a:spcBef>
              <a:buFont typeface="Arial MT"/>
              <a:buChar char="•"/>
              <a:tabLst>
                <a:tab pos="241300" algn="l"/>
              </a:tabLst>
            </a:pPr>
            <a:r>
              <a:rPr lang="tr-TR" sz="2400" spc="-35" dirty="0" smtClean="0">
                <a:latin typeface="Times New Roman"/>
                <a:cs typeface="Times New Roman"/>
              </a:rPr>
              <a:t>Kişilik ilk 5 yılda gelişir</a:t>
            </a:r>
          </a:p>
          <a:p>
            <a:pPr marL="698500" lvl="1" indent="-228600">
              <a:spcBef>
                <a:spcPts val="100"/>
              </a:spcBef>
              <a:buFont typeface="Arial MT"/>
              <a:buChar char="•"/>
              <a:tabLst>
                <a:tab pos="241300" algn="l"/>
              </a:tabLst>
            </a:pPr>
            <a:r>
              <a:rPr lang="tr-TR" sz="2400" spc="-35" dirty="0" smtClean="0">
                <a:latin typeface="Times New Roman"/>
                <a:cs typeface="Times New Roman"/>
              </a:rPr>
              <a:t>Farkındalık azdır</a:t>
            </a:r>
          </a:p>
          <a:p>
            <a:pPr marL="698500" lvl="1" indent="-228600">
              <a:spcBef>
                <a:spcPts val="100"/>
              </a:spcBef>
              <a:buFont typeface="Arial MT"/>
              <a:buChar char="•"/>
              <a:tabLst>
                <a:tab pos="241300" algn="l"/>
              </a:tabLst>
            </a:pPr>
            <a:r>
              <a:rPr lang="tr-TR" sz="2400" spc="-35" dirty="0" smtClean="0">
                <a:latin typeface="Times New Roman"/>
                <a:cs typeface="Times New Roman"/>
              </a:rPr>
              <a:t>Kendi yaşamına özgür irade ile yön verilemez</a:t>
            </a:r>
          </a:p>
          <a:p>
            <a:pPr marL="698500" lvl="1" indent="-228600">
              <a:spcBef>
                <a:spcPts val="100"/>
              </a:spcBef>
              <a:buFont typeface="Arial MT"/>
              <a:buChar char="•"/>
              <a:tabLst>
                <a:tab pos="241300" algn="l"/>
              </a:tabLst>
            </a:pPr>
            <a:r>
              <a:rPr lang="tr-TR" sz="2400" spc="-35" dirty="0" smtClean="0">
                <a:latin typeface="Times New Roman"/>
                <a:cs typeface="Times New Roman"/>
              </a:rPr>
              <a:t>Temel güdüleyiciler cinsellik ve saldırganlık</a:t>
            </a:r>
          </a:p>
          <a:p>
            <a:pPr marL="698500" lvl="1" indent="-228600">
              <a:spcBef>
                <a:spcPts val="100"/>
              </a:spcBef>
              <a:buFont typeface="Arial MT"/>
              <a:buChar char="•"/>
              <a:tabLst>
                <a:tab pos="241300" algn="l"/>
              </a:tabLst>
            </a:pPr>
            <a:r>
              <a:rPr lang="tr-TR" sz="2400" spc="-35" dirty="0" smtClean="0">
                <a:latin typeface="Times New Roman"/>
                <a:cs typeface="Times New Roman"/>
              </a:rPr>
              <a:t>Yaşam boyu birçok çatışmaları olur</a:t>
            </a:r>
          </a:p>
          <a:p>
            <a:pPr marL="698500" lvl="1" indent="-228600">
              <a:spcBef>
                <a:spcPts val="100"/>
              </a:spcBef>
              <a:buFont typeface="Arial MT"/>
              <a:buChar char="•"/>
              <a:tabLst>
                <a:tab pos="241300" algn="l"/>
              </a:tabLst>
            </a:pPr>
            <a:r>
              <a:rPr lang="tr-TR" sz="2400" spc="-35" dirty="0" smtClean="0">
                <a:latin typeface="Times New Roman"/>
                <a:cs typeface="Times New Roman"/>
              </a:rPr>
              <a:t>Çocuklukların belli dönemlerde karşı cinsten ebeveyne cinsel ilgi duyması</a:t>
            </a:r>
          </a:p>
          <a:p>
            <a:pPr marL="698500" lvl="1" indent="-228600">
              <a:spcBef>
                <a:spcPts val="100"/>
              </a:spcBef>
              <a:buFont typeface="Arial MT"/>
              <a:buChar char="•"/>
              <a:tabLst>
                <a:tab pos="241300" algn="l"/>
              </a:tabLst>
            </a:pPr>
            <a:endParaRPr lang="tr-TR" sz="2400" spc="-35" dirty="0" smtClean="0">
              <a:latin typeface="Times New Roman"/>
              <a:cs typeface="Times New Roman"/>
            </a:endParaRPr>
          </a:p>
        </p:txBody>
      </p:sp>
      <p:pic>
        <p:nvPicPr>
          <p:cNvPr id="4" name="object 4"/>
          <p:cNvPicPr/>
          <p:nvPr/>
        </p:nvPicPr>
        <p:blipFill>
          <a:blip r:embed="rId2" cstate="print"/>
          <a:stretch>
            <a:fillRect/>
          </a:stretch>
        </p:blipFill>
        <p:spPr>
          <a:xfrm>
            <a:off x="8229600" y="2209800"/>
            <a:ext cx="2753741" cy="3290189"/>
          </a:xfrm>
          <a:prstGeom prst="rect">
            <a:avLst/>
          </a:prstGeom>
        </p:spPr>
      </p:pic>
    </p:spTree>
    <p:extLst>
      <p:ext uri="{BB962C8B-B14F-4D97-AF65-F5344CB8AC3E}">
        <p14:creationId xmlns:p14="http://schemas.microsoft.com/office/powerpoint/2010/main" val="1900076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02458" y="685800"/>
            <a:ext cx="5441188" cy="574040"/>
          </a:xfrm>
        </p:spPr>
        <p:txBody>
          <a:bodyPr/>
          <a:lstStyle/>
          <a:p>
            <a:r>
              <a:rPr lang="tr-TR" i="0" spc="-5" dirty="0"/>
              <a:t>1.1.</a:t>
            </a:r>
            <a:r>
              <a:rPr lang="tr-TR" i="0" spc="-40" dirty="0"/>
              <a:t> </a:t>
            </a:r>
            <a:r>
              <a:rPr lang="tr-TR" i="0" dirty="0"/>
              <a:t>Sigmund</a:t>
            </a:r>
            <a:r>
              <a:rPr lang="tr-TR" i="0" spc="-45" dirty="0"/>
              <a:t> </a:t>
            </a:r>
            <a:r>
              <a:rPr lang="tr-TR" i="0" spc="-15" dirty="0"/>
              <a:t>Freud</a:t>
            </a:r>
            <a:endParaRPr lang="tr-TR" dirty="0"/>
          </a:p>
        </p:txBody>
      </p:sp>
      <p:sp>
        <p:nvSpPr>
          <p:cNvPr id="3" name="Metin Yer Tutucusu 2"/>
          <p:cNvSpPr>
            <a:spLocks noGrp="1"/>
          </p:cNvSpPr>
          <p:nvPr>
            <p:ph type="body" idx="1"/>
          </p:nvPr>
        </p:nvSpPr>
        <p:spPr>
          <a:xfrm>
            <a:off x="990600" y="2209800"/>
            <a:ext cx="6781165" cy="4329390"/>
          </a:xfrm>
        </p:spPr>
        <p:txBody>
          <a:bodyPr/>
          <a:lstStyle/>
          <a:p>
            <a:pPr marL="241300" indent="-228600">
              <a:lnSpc>
                <a:spcPct val="100000"/>
              </a:lnSpc>
              <a:spcBef>
                <a:spcPts val="100"/>
              </a:spcBef>
              <a:buFont typeface="Arial MT"/>
              <a:buChar char="•"/>
              <a:tabLst>
                <a:tab pos="241300" algn="l"/>
              </a:tabLst>
            </a:pPr>
            <a:r>
              <a:rPr lang="tr-TR" dirty="0"/>
              <a:t>Bilincin Katmanları</a:t>
            </a:r>
          </a:p>
          <a:p>
            <a:pPr marL="698500" lvl="1" indent="-228600">
              <a:spcBef>
                <a:spcPts val="100"/>
              </a:spcBef>
              <a:buFont typeface="Arial MT"/>
              <a:buChar char="•"/>
              <a:tabLst>
                <a:tab pos="241300" algn="l"/>
              </a:tabLst>
            </a:pPr>
            <a:r>
              <a:rPr lang="tr-TR" sz="2400" dirty="0">
                <a:solidFill>
                  <a:schemeClr val="tx1"/>
                </a:solidFill>
                <a:latin typeface="Times New Roman"/>
                <a:cs typeface="Times New Roman"/>
              </a:rPr>
              <a:t>Bilinç düzeyinde farkında olduğumuz olaylardır</a:t>
            </a:r>
          </a:p>
          <a:p>
            <a:pPr marL="698500" lvl="1" indent="-228600">
              <a:spcBef>
                <a:spcPts val="100"/>
              </a:spcBef>
              <a:buFont typeface="Arial MT"/>
              <a:buChar char="•"/>
              <a:tabLst>
                <a:tab pos="241300" algn="l"/>
              </a:tabLst>
            </a:pPr>
            <a:r>
              <a:rPr lang="tr-TR" sz="2400" dirty="0">
                <a:solidFill>
                  <a:schemeClr val="tx1"/>
                </a:solidFill>
                <a:latin typeface="Times New Roman"/>
                <a:cs typeface="Times New Roman"/>
              </a:rPr>
              <a:t>Bilinçdışı (bilinçaltı) toplum </a:t>
            </a:r>
            <a:r>
              <a:rPr lang="tr-TR" sz="2400" dirty="0" err="1">
                <a:solidFill>
                  <a:schemeClr val="tx1"/>
                </a:solidFill>
                <a:latin typeface="Times New Roman"/>
                <a:cs typeface="Times New Roman"/>
              </a:rPr>
              <a:t>taafından</a:t>
            </a:r>
            <a:r>
              <a:rPr lang="tr-TR" sz="2400" dirty="0">
                <a:solidFill>
                  <a:schemeClr val="tx1"/>
                </a:solidFill>
                <a:latin typeface="Times New Roman"/>
                <a:cs typeface="Times New Roman"/>
              </a:rPr>
              <a:t> kabul edilmesi güç olduğu için baskılanmış duygular, dürtüler vardır.</a:t>
            </a:r>
          </a:p>
          <a:p>
            <a:pPr marL="12700">
              <a:lnSpc>
                <a:spcPct val="100000"/>
              </a:lnSpc>
              <a:spcBef>
                <a:spcPts val="100"/>
              </a:spcBef>
              <a:tabLst>
                <a:tab pos="241300" algn="l"/>
              </a:tabLst>
            </a:pPr>
            <a:endParaRPr lang="tr-TR" spc="-35" dirty="0" smtClean="0"/>
          </a:p>
          <a:p>
            <a:pPr marL="241300" indent="-228600">
              <a:lnSpc>
                <a:spcPct val="100000"/>
              </a:lnSpc>
              <a:spcBef>
                <a:spcPts val="100"/>
              </a:spcBef>
              <a:buFont typeface="Arial MT"/>
              <a:buChar char="•"/>
              <a:tabLst>
                <a:tab pos="241300" algn="l"/>
              </a:tabLst>
            </a:pPr>
            <a:r>
              <a:rPr lang="tr-TR" spc="-35" dirty="0" smtClean="0"/>
              <a:t>Yapısal</a:t>
            </a:r>
            <a:r>
              <a:rPr lang="tr-TR" spc="-25" dirty="0" smtClean="0"/>
              <a:t> </a:t>
            </a:r>
            <a:r>
              <a:rPr lang="tr-TR" dirty="0"/>
              <a:t>kişilik</a:t>
            </a:r>
            <a:r>
              <a:rPr lang="tr-TR" spc="-45" dirty="0"/>
              <a:t> </a:t>
            </a:r>
            <a:r>
              <a:rPr lang="tr-TR" spc="-5" dirty="0"/>
              <a:t>modeli</a:t>
            </a:r>
            <a:r>
              <a:rPr lang="tr-TR" spc="5" dirty="0"/>
              <a:t> </a:t>
            </a:r>
            <a:r>
              <a:rPr lang="tr-TR" dirty="0"/>
              <a:t>ve</a:t>
            </a:r>
            <a:r>
              <a:rPr lang="tr-TR" spc="-20" dirty="0"/>
              <a:t> </a:t>
            </a:r>
            <a:r>
              <a:rPr lang="tr-TR" dirty="0"/>
              <a:t>kişiliğin</a:t>
            </a:r>
            <a:r>
              <a:rPr lang="tr-TR" spc="-55" dirty="0"/>
              <a:t> </a:t>
            </a:r>
            <a:r>
              <a:rPr lang="tr-TR" dirty="0"/>
              <a:t>bileşenleri…</a:t>
            </a:r>
          </a:p>
          <a:p>
            <a:pPr marL="698500" marR="5080" lvl="1" indent="-228600">
              <a:lnSpc>
                <a:spcPct val="100000"/>
              </a:lnSpc>
              <a:spcBef>
                <a:spcPts val="5"/>
              </a:spcBef>
              <a:buFont typeface="Arial MT"/>
              <a:buChar char="•"/>
              <a:tabLst>
                <a:tab pos="697865" algn="l"/>
                <a:tab pos="699135" algn="l"/>
                <a:tab pos="1875155" algn="l"/>
                <a:tab pos="2416175" algn="l"/>
                <a:tab pos="3072765" algn="l"/>
                <a:tab pos="3589654" algn="l"/>
                <a:tab pos="5361940" algn="l"/>
              </a:tabLst>
            </a:pPr>
            <a:r>
              <a:rPr lang="tr-TR" sz="2200" spc="-5" dirty="0">
                <a:latin typeface="Times New Roman"/>
                <a:cs typeface="Times New Roman"/>
              </a:rPr>
              <a:t>‘</a:t>
            </a:r>
            <a:r>
              <a:rPr lang="tr-TR" sz="2200" spc="-5" dirty="0" smtClean="0">
                <a:latin typeface="Times New Roman"/>
                <a:cs typeface="Times New Roman"/>
              </a:rPr>
              <a:t>Kişili</a:t>
            </a:r>
            <a:r>
              <a:rPr lang="tr-TR" sz="2200" dirty="0" smtClean="0">
                <a:latin typeface="Times New Roman"/>
                <a:cs typeface="Times New Roman"/>
              </a:rPr>
              <a:t>k</a:t>
            </a:r>
            <a:endParaRPr lang="tr-TR" sz="2200" spc="-5" dirty="0">
              <a:latin typeface="Times New Roman"/>
              <a:cs typeface="Times New Roman"/>
            </a:endParaRPr>
          </a:p>
          <a:p>
            <a:pPr marL="1155700" marR="5080" lvl="2" indent="-228600">
              <a:spcBef>
                <a:spcPts val="5"/>
              </a:spcBef>
              <a:buFont typeface="Arial MT"/>
              <a:buChar char="•"/>
              <a:tabLst>
                <a:tab pos="697865" algn="l"/>
                <a:tab pos="699135" algn="l"/>
                <a:tab pos="1875155" algn="l"/>
                <a:tab pos="2416175" algn="l"/>
                <a:tab pos="3072765" algn="l"/>
                <a:tab pos="3589654" algn="l"/>
                <a:tab pos="5361940" algn="l"/>
              </a:tabLst>
            </a:pPr>
            <a:r>
              <a:rPr lang="tr-TR" sz="2200" spc="-5" dirty="0" err="1" smtClean="0">
                <a:latin typeface="Times New Roman"/>
                <a:cs typeface="Times New Roman"/>
              </a:rPr>
              <a:t>İd</a:t>
            </a:r>
            <a:r>
              <a:rPr lang="tr-TR" sz="2200" spc="-5" dirty="0" smtClean="0">
                <a:latin typeface="Times New Roman"/>
                <a:cs typeface="Times New Roman"/>
              </a:rPr>
              <a:t> (kişiliğin biyolojik yönü)</a:t>
            </a:r>
            <a:endParaRPr lang="tr-TR" sz="2200" dirty="0" smtClean="0">
              <a:latin typeface="Times New Roman"/>
              <a:cs typeface="Times New Roman"/>
            </a:endParaRPr>
          </a:p>
          <a:p>
            <a:pPr marL="1155700" marR="5080" lvl="2" indent="-228600">
              <a:spcBef>
                <a:spcPts val="5"/>
              </a:spcBef>
              <a:buFont typeface="Arial MT"/>
              <a:buChar char="•"/>
              <a:tabLst>
                <a:tab pos="697865" algn="l"/>
                <a:tab pos="699135" algn="l"/>
                <a:tab pos="1875155" algn="l"/>
                <a:tab pos="2416175" algn="l"/>
                <a:tab pos="3072765" algn="l"/>
                <a:tab pos="3589654" algn="l"/>
                <a:tab pos="5361940" algn="l"/>
              </a:tabLst>
            </a:pPr>
            <a:r>
              <a:rPr lang="tr-TR" sz="2200" spc="-5" dirty="0" smtClean="0">
                <a:latin typeface="Times New Roman"/>
                <a:cs typeface="Times New Roman"/>
              </a:rPr>
              <a:t>Ego</a:t>
            </a:r>
            <a:r>
              <a:rPr lang="tr-TR" sz="2200" dirty="0" smtClean="0">
                <a:latin typeface="Times New Roman"/>
                <a:cs typeface="Times New Roman"/>
              </a:rPr>
              <a:t> (kişiliğin psikolojik yönü)</a:t>
            </a:r>
          </a:p>
          <a:p>
            <a:pPr marL="1155700" marR="5080" lvl="2" indent="-228600">
              <a:spcBef>
                <a:spcPts val="5"/>
              </a:spcBef>
              <a:buFont typeface="Arial MT"/>
              <a:buChar char="•"/>
              <a:tabLst>
                <a:tab pos="697865" algn="l"/>
                <a:tab pos="699135" algn="l"/>
                <a:tab pos="1875155" algn="l"/>
                <a:tab pos="2416175" algn="l"/>
                <a:tab pos="3072765" algn="l"/>
                <a:tab pos="3589654" algn="l"/>
                <a:tab pos="5361940" algn="l"/>
              </a:tabLst>
            </a:pPr>
            <a:r>
              <a:rPr lang="tr-TR" sz="2200" spc="-20" dirty="0" err="1" smtClean="0">
                <a:latin typeface="Times New Roman"/>
                <a:cs typeface="Times New Roman"/>
              </a:rPr>
              <a:t>S</a:t>
            </a:r>
            <a:r>
              <a:rPr lang="tr-TR" sz="2200" spc="-5" dirty="0" err="1" smtClean="0">
                <a:latin typeface="Times New Roman"/>
                <a:cs typeface="Times New Roman"/>
              </a:rPr>
              <a:t>ü</a:t>
            </a:r>
            <a:r>
              <a:rPr lang="tr-TR" sz="2200" dirty="0" err="1" smtClean="0">
                <a:latin typeface="Times New Roman"/>
                <a:cs typeface="Times New Roman"/>
              </a:rPr>
              <a:t>p</a:t>
            </a:r>
            <a:r>
              <a:rPr lang="tr-TR" sz="2200" spc="-5" dirty="0" err="1" smtClean="0">
                <a:latin typeface="Times New Roman"/>
                <a:cs typeface="Times New Roman"/>
              </a:rPr>
              <a:t>erego</a:t>
            </a:r>
            <a:r>
              <a:rPr lang="tr-TR" sz="2200" spc="-5" dirty="0" smtClean="0">
                <a:latin typeface="Times New Roman"/>
                <a:cs typeface="Times New Roman"/>
              </a:rPr>
              <a:t> (toplumun kişiliğe atılımını gösteren yönü</a:t>
            </a:r>
            <a:endParaRPr lang="tr-TR" dirty="0"/>
          </a:p>
        </p:txBody>
      </p:sp>
      <p:pic>
        <p:nvPicPr>
          <p:cNvPr id="4" name="object 4"/>
          <p:cNvPicPr/>
          <p:nvPr/>
        </p:nvPicPr>
        <p:blipFill>
          <a:blip r:embed="rId2" cstate="print"/>
          <a:stretch>
            <a:fillRect/>
          </a:stretch>
        </p:blipFill>
        <p:spPr>
          <a:xfrm>
            <a:off x="8305800" y="2590800"/>
            <a:ext cx="2753741" cy="3290189"/>
          </a:xfrm>
          <a:prstGeom prst="rect">
            <a:avLst/>
          </a:prstGeom>
        </p:spPr>
      </p:pic>
    </p:spTree>
    <p:extLst>
      <p:ext uri="{BB962C8B-B14F-4D97-AF65-F5344CB8AC3E}">
        <p14:creationId xmlns:p14="http://schemas.microsoft.com/office/powerpoint/2010/main" val="77665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0143" y="1565910"/>
            <a:ext cx="7363257" cy="4151778"/>
          </a:xfrm>
          <a:prstGeom prst="rect">
            <a:avLst/>
          </a:prstGeom>
        </p:spPr>
        <p:txBody>
          <a:bodyPr vert="horz" wrap="square" lIns="0" tIns="12065" rIns="0" bIns="0" rtlCol="0">
            <a:spAutoFit/>
          </a:bodyPr>
          <a:lstStyle/>
          <a:p>
            <a:pPr marL="12700">
              <a:lnSpc>
                <a:spcPct val="100000"/>
              </a:lnSpc>
              <a:spcBef>
                <a:spcPts val="95"/>
              </a:spcBef>
            </a:pPr>
            <a:r>
              <a:rPr sz="2800" b="1" i="1" spc="-5" dirty="0">
                <a:solidFill>
                  <a:srgbClr val="4471C4"/>
                </a:solidFill>
                <a:latin typeface="Times New Roman"/>
                <a:cs typeface="Times New Roman"/>
              </a:rPr>
              <a:t>İd</a:t>
            </a:r>
            <a:r>
              <a:rPr sz="2800" b="1" i="1" spc="-15" dirty="0">
                <a:solidFill>
                  <a:srgbClr val="4471C4"/>
                </a:solidFill>
                <a:latin typeface="Times New Roman"/>
                <a:cs typeface="Times New Roman"/>
              </a:rPr>
              <a:t> </a:t>
            </a:r>
            <a:r>
              <a:rPr sz="2800" b="1" i="1" spc="-5" dirty="0">
                <a:solidFill>
                  <a:srgbClr val="4471C4"/>
                </a:solidFill>
                <a:latin typeface="Times New Roman"/>
                <a:cs typeface="Times New Roman"/>
              </a:rPr>
              <a:t>(İlkel</a:t>
            </a:r>
            <a:r>
              <a:rPr sz="2800" b="1" i="1" spc="-35" dirty="0">
                <a:solidFill>
                  <a:srgbClr val="4471C4"/>
                </a:solidFill>
                <a:latin typeface="Times New Roman"/>
                <a:cs typeface="Times New Roman"/>
              </a:rPr>
              <a:t> </a:t>
            </a:r>
            <a:r>
              <a:rPr sz="2800" b="1" i="1" spc="-5" dirty="0">
                <a:solidFill>
                  <a:srgbClr val="4471C4"/>
                </a:solidFill>
                <a:latin typeface="Times New Roman"/>
                <a:cs typeface="Times New Roman"/>
              </a:rPr>
              <a:t>ben)</a:t>
            </a:r>
            <a:endParaRPr sz="2800" dirty="0">
              <a:latin typeface="Times New Roman"/>
              <a:cs typeface="Times New Roman"/>
            </a:endParaRPr>
          </a:p>
          <a:p>
            <a:pPr>
              <a:lnSpc>
                <a:spcPct val="100000"/>
              </a:lnSpc>
              <a:spcBef>
                <a:spcPts val="20"/>
              </a:spcBef>
            </a:pPr>
            <a:endParaRPr sz="2500" dirty="0">
              <a:latin typeface="Times New Roman"/>
              <a:cs typeface="Times New Roman"/>
            </a:endParaRPr>
          </a:p>
          <a:p>
            <a:pPr marL="355600" indent="-342900">
              <a:lnSpc>
                <a:spcPct val="100000"/>
              </a:lnSpc>
              <a:buFont typeface="Arial MT"/>
              <a:buChar char="•"/>
              <a:tabLst>
                <a:tab pos="354965" algn="l"/>
                <a:tab pos="355600" algn="l"/>
              </a:tabLst>
            </a:pPr>
            <a:r>
              <a:rPr sz="2400" spc="-5" dirty="0" err="1" smtClean="0">
                <a:latin typeface="Times New Roman"/>
                <a:cs typeface="Times New Roman"/>
              </a:rPr>
              <a:t>Sürekli</a:t>
            </a:r>
            <a:r>
              <a:rPr sz="2400" spc="50" dirty="0" smtClean="0">
                <a:latin typeface="Times New Roman"/>
                <a:cs typeface="Times New Roman"/>
              </a:rPr>
              <a:t> </a:t>
            </a:r>
            <a:r>
              <a:rPr sz="2400" spc="-5" dirty="0">
                <a:latin typeface="Times New Roman"/>
                <a:cs typeface="Times New Roman"/>
              </a:rPr>
              <a:t>doyum</a:t>
            </a:r>
            <a:r>
              <a:rPr sz="2400" spc="45" dirty="0">
                <a:latin typeface="Times New Roman"/>
                <a:cs typeface="Times New Roman"/>
              </a:rPr>
              <a:t> </a:t>
            </a:r>
            <a:r>
              <a:rPr sz="2400" dirty="0">
                <a:latin typeface="Times New Roman"/>
                <a:cs typeface="Times New Roman"/>
              </a:rPr>
              <a:t>arayan</a:t>
            </a:r>
            <a:r>
              <a:rPr sz="2400" spc="55" dirty="0">
                <a:latin typeface="Times New Roman"/>
                <a:cs typeface="Times New Roman"/>
              </a:rPr>
              <a:t> </a:t>
            </a:r>
            <a:r>
              <a:rPr sz="2400" spc="-5" dirty="0">
                <a:latin typeface="Times New Roman"/>
                <a:cs typeface="Times New Roman"/>
              </a:rPr>
              <a:t>bilinç</a:t>
            </a:r>
            <a:r>
              <a:rPr sz="2400" spc="50" dirty="0">
                <a:latin typeface="Times New Roman"/>
                <a:cs typeface="Times New Roman"/>
              </a:rPr>
              <a:t> </a:t>
            </a:r>
            <a:r>
              <a:rPr sz="2400" spc="-5" dirty="0">
                <a:latin typeface="Times New Roman"/>
                <a:cs typeface="Times New Roman"/>
              </a:rPr>
              <a:t>dışı</a:t>
            </a:r>
            <a:r>
              <a:rPr sz="2400" spc="55" dirty="0">
                <a:latin typeface="Times New Roman"/>
                <a:cs typeface="Times New Roman"/>
              </a:rPr>
              <a:t> </a:t>
            </a:r>
            <a:r>
              <a:rPr sz="2400" spc="-5" dirty="0">
                <a:latin typeface="Times New Roman"/>
                <a:cs typeface="Times New Roman"/>
              </a:rPr>
              <a:t>arzu</a:t>
            </a:r>
            <a:r>
              <a:rPr sz="2400" spc="50" dirty="0">
                <a:latin typeface="Times New Roman"/>
                <a:cs typeface="Times New Roman"/>
              </a:rPr>
              <a:t> </a:t>
            </a:r>
            <a:r>
              <a:rPr sz="2400" spc="-5" dirty="0">
                <a:latin typeface="Times New Roman"/>
                <a:cs typeface="Times New Roman"/>
              </a:rPr>
              <a:t>ve</a:t>
            </a:r>
            <a:r>
              <a:rPr sz="2400" spc="45" dirty="0">
                <a:latin typeface="Times New Roman"/>
                <a:cs typeface="Times New Roman"/>
              </a:rPr>
              <a:t> </a:t>
            </a:r>
            <a:r>
              <a:rPr sz="2400" spc="-5" dirty="0">
                <a:latin typeface="Times New Roman"/>
                <a:cs typeface="Times New Roman"/>
              </a:rPr>
              <a:t>dürtülerden</a:t>
            </a:r>
            <a:endParaRPr sz="2400" dirty="0">
              <a:latin typeface="Times New Roman"/>
              <a:cs typeface="Times New Roman"/>
            </a:endParaRPr>
          </a:p>
          <a:p>
            <a:pPr marL="354965">
              <a:lnSpc>
                <a:spcPct val="100000"/>
              </a:lnSpc>
              <a:spcBef>
                <a:spcPts val="5"/>
              </a:spcBef>
            </a:pPr>
            <a:r>
              <a:rPr sz="2400" spc="-20" dirty="0">
                <a:latin typeface="Times New Roman"/>
                <a:cs typeface="Times New Roman"/>
              </a:rPr>
              <a:t>oluşur.</a:t>
            </a:r>
            <a:endParaRPr sz="2400" dirty="0">
              <a:latin typeface="Times New Roman"/>
              <a:cs typeface="Times New Roman"/>
            </a:endParaRPr>
          </a:p>
          <a:p>
            <a:pPr marL="354965" marR="5080" indent="-342900" algn="just">
              <a:lnSpc>
                <a:spcPct val="100000"/>
              </a:lnSpc>
              <a:buFont typeface="Arial MT"/>
              <a:buChar char="•"/>
              <a:tabLst>
                <a:tab pos="355600" algn="l"/>
              </a:tabLst>
            </a:pPr>
            <a:r>
              <a:rPr sz="2400" spc="-5" dirty="0">
                <a:latin typeface="Times New Roman"/>
                <a:cs typeface="Times New Roman"/>
              </a:rPr>
              <a:t>Kaynağında</a:t>
            </a:r>
            <a:r>
              <a:rPr sz="2400" dirty="0">
                <a:latin typeface="Times New Roman"/>
                <a:cs typeface="Times New Roman"/>
              </a:rPr>
              <a:t> iki</a:t>
            </a:r>
            <a:r>
              <a:rPr sz="2400" spc="5" dirty="0">
                <a:latin typeface="Times New Roman"/>
                <a:cs typeface="Times New Roman"/>
              </a:rPr>
              <a:t> </a:t>
            </a:r>
            <a:r>
              <a:rPr sz="2400" spc="-5" dirty="0">
                <a:latin typeface="Times New Roman"/>
                <a:cs typeface="Times New Roman"/>
              </a:rPr>
              <a:t>temel</a:t>
            </a:r>
            <a:r>
              <a:rPr sz="2400" dirty="0">
                <a:latin typeface="Times New Roman"/>
                <a:cs typeface="Times New Roman"/>
              </a:rPr>
              <a:t> güdü</a:t>
            </a:r>
            <a:r>
              <a:rPr sz="2400" spc="5" dirty="0">
                <a:latin typeface="Times New Roman"/>
                <a:cs typeface="Times New Roman"/>
              </a:rPr>
              <a:t> </a:t>
            </a:r>
            <a:r>
              <a:rPr sz="2400" dirty="0">
                <a:latin typeface="Times New Roman"/>
                <a:cs typeface="Times New Roman"/>
              </a:rPr>
              <a:t>var:</a:t>
            </a:r>
            <a:r>
              <a:rPr sz="2400" spc="5" dirty="0">
                <a:latin typeface="Times New Roman"/>
                <a:cs typeface="Times New Roman"/>
              </a:rPr>
              <a:t> </a:t>
            </a:r>
            <a:endParaRPr lang="tr-TR" sz="2400" spc="5" dirty="0" smtClean="0">
              <a:latin typeface="Times New Roman"/>
              <a:cs typeface="Times New Roman"/>
            </a:endParaRPr>
          </a:p>
          <a:p>
            <a:pPr marL="812165" marR="5080" lvl="1" indent="-342900" algn="just">
              <a:buFont typeface="Arial MT"/>
              <a:buChar char="•"/>
              <a:tabLst>
                <a:tab pos="355600" algn="l"/>
              </a:tabLst>
            </a:pPr>
            <a:r>
              <a:rPr sz="2400" spc="-5" dirty="0" err="1" smtClean="0">
                <a:latin typeface="Times New Roman"/>
                <a:cs typeface="Times New Roman"/>
              </a:rPr>
              <a:t>Cinsellik</a:t>
            </a:r>
            <a:r>
              <a:rPr sz="2400" dirty="0" smtClean="0">
                <a:latin typeface="Times New Roman"/>
                <a:cs typeface="Times New Roman"/>
              </a:rPr>
              <a:t> </a:t>
            </a:r>
            <a:r>
              <a:rPr sz="2400" dirty="0">
                <a:latin typeface="Times New Roman"/>
                <a:cs typeface="Times New Roman"/>
              </a:rPr>
              <a:t>ve </a:t>
            </a:r>
            <a:r>
              <a:rPr sz="2400" spc="5" dirty="0">
                <a:latin typeface="Times New Roman"/>
                <a:cs typeface="Times New Roman"/>
              </a:rPr>
              <a:t> </a:t>
            </a:r>
            <a:r>
              <a:rPr sz="2400" spc="-5" dirty="0">
                <a:latin typeface="Times New Roman"/>
                <a:cs typeface="Times New Roman"/>
              </a:rPr>
              <a:t>saldırganlık</a:t>
            </a:r>
            <a:endParaRPr sz="2400" dirty="0">
              <a:latin typeface="Times New Roman"/>
              <a:cs typeface="Times New Roman"/>
            </a:endParaRPr>
          </a:p>
          <a:p>
            <a:pPr marL="354965" marR="6350" indent="-342900" algn="just">
              <a:lnSpc>
                <a:spcPct val="100000"/>
              </a:lnSpc>
              <a:buFont typeface="Arial MT"/>
              <a:buChar char="•"/>
              <a:tabLst>
                <a:tab pos="355600" algn="l"/>
              </a:tabLst>
            </a:pPr>
            <a:r>
              <a:rPr sz="2400" spc="-5" dirty="0">
                <a:latin typeface="Times New Roman"/>
                <a:cs typeface="Times New Roman"/>
              </a:rPr>
              <a:t>Görevi,</a:t>
            </a:r>
            <a:r>
              <a:rPr sz="2400" dirty="0">
                <a:latin typeface="Times New Roman"/>
                <a:cs typeface="Times New Roman"/>
              </a:rPr>
              <a:t> </a:t>
            </a:r>
            <a:r>
              <a:rPr sz="2400" spc="-5" dirty="0">
                <a:latin typeface="Times New Roman"/>
                <a:cs typeface="Times New Roman"/>
              </a:rPr>
              <a:t>hayatta</a:t>
            </a:r>
            <a:r>
              <a:rPr sz="2400" dirty="0">
                <a:latin typeface="Times New Roman"/>
                <a:cs typeface="Times New Roman"/>
              </a:rPr>
              <a:t> </a:t>
            </a:r>
            <a:r>
              <a:rPr sz="2400" spc="-10" dirty="0">
                <a:latin typeface="Times New Roman"/>
                <a:cs typeface="Times New Roman"/>
              </a:rPr>
              <a:t>kalmaya</a:t>
            </a:r>
            <a:r>
              <a:rPr sz="2400" spc="-5" dirty="0">
                <a:latin typeface="Times New Roman"/>
                <a:cs typeface="Times New Roman"/>
              </a:rPr>
              <a:t> yönelik</a:t>
            </a:r>
            <a:r>
              <a:rPr sz="2400" dirty="0">
                <a:latin typeface="Times New Roman"/>
                <a:cs typeface="Times New Roman"/>
              </a:rPr>
              <a:t> arzu</a:t>
            </a:r>
            <a:r>
              <a:rPr sz="2400" spc="605" dirty="0">
                <a:latin typeface="Times New Roman"/>
                <a:cs typeface="Times New Roman"/>
              </a:rPr>
              <a:t> </a:t>
            </a:r>
            <a:r>
              <a:rPr sz="2400" dirty="0">
                <a:latin typeface="Times New Roman"/>
                <a:cs typeface="Times New Roman"/>
              </a:rPr>
              <a:t>ve </a:t>
            </a:r>
            <a:r>
              <a:rPr sz="2400" spc="-585" dirty="0">
                <a:latin typeface="Times New Roman"/>
                <a:cs typeface="Times New Roman"/>
              </a:rPr>
              <a:t> </a:t>
            </a:r>
            <a:r>
              <a:rPr sz="2400" spc="-5" dirty="0">
                <a:latin typeface="Times New Roman"/>
                <a:cs typeface="Times New Roman"/>
              </a:rPr>
              <a:t>isteklerimizi</a:t>
            </a:r>
            <a:r>
              <a:rPr sz="2400" dirty="0">
                <a:latin typeface="Times New Roman"/>
                <a:cs typeface="Times New Roman"/>
              </a:rPr>
              <a:t> </a:t>
            </a:r>
            <a:r>
              <a:rPr sz="2400" spc="-5" dirty="0">
                <a:latin typeface="Times New Roman"/>
                <a:cs typeface="Times New Roman"/>
              </a:rPr>
              <a:t>gidermemizi</a:t>
            </a:r>
            <a:r>
              <a:rPr sz="2400" dirty="0">
                <a:latin typeface="Times New Roman"/>
                <a:cs typeface="Times New Roman"/>
              </a:rPr>
              <a:t> </a:t>
            </a:r>
            <a:r>
              <a:rPr sz="2400" spc="-5" dirty="0">
                <a:latin typeface="Times New Roman"/>
                <a:cs typeface="Times New Roman"/>
              </a:rPr>
              <a:t>sağlayan</a:t>
            </a:r>
            <a:r>
              <a:rPr sz="2400" dirty="0">
                <a:latin typeface="Times New Roman"/>
                <a:cs typeface="Times New Roman"/>
              </a:rPr>
              <a:t> </a:t>
            </a:r>
            <a:r>
              <a:rPr sz="2400" spc="-5" dirty="0">
                <a:latin typeface="Times New Roman"/>
                <a:cs typeface="Times New Roman"/>
              </a:rPr>
              <a:t>temel</a:t>
            </a:r>
            <a:r>
              <a:rPr sz="2400" dirty="0">
                <a:latin typeface="Times New Roman"/>
                <a:cs typeface="Times New Roman"/>
              </a:rPr>
              <a:t> </a:t>
            </a:r>
            <a:r>
              <a:rPr sz="2400" spc="-5" dirty="0">
                <a:latin typeface="Times New Roman"/>
                <a:cs typeface="Times New Roman"/>
              </a:rPr>
              <a:t>enerjiyi </a:t>
            </a:r>
            <a:r>
              <a:rPr sz="2400" dirty="0">
                <a:latin typeface="Times New Roman"/>
                <a:cs typeface="Times New Roman"/>
              </a:rPr>
              <a:t> </a:t>
            </a:r>
            <a:r>
              <a:rPr sz="2400" spc="-5" dirty="0">
                <a:latin typeface="Times New Roman"/>
                <a:cs typeface="Times New Roman"/>
              </a:rPr>
              <a:t>üretmek</a:t>
            </a:r>
            <a:endParaRPr sz="2400" dirty="0">
              <a:latin typeface="Times New Roman"/>
              <a:cs typeface="Times New Roman"/>
            </a:endParaRPr>
          </a:p>
          <a:p>
            <a:pPr marL="355600" indent="-342900" algn="just">
              <a:lnSpc>
                <a:spcPct val="100000"/>
              </a:lnSpc>
              <a:buFont typeface="Arial MT"/>
              <a:buChar char="•"/>
              <a:tabLst>
                <a:tab pos="355600" algn="l"/>
              </a:tabLst>
            </a:pPr>
            <a:r>
              <a:rPr sz="2400" spc="-5" dirty="0">
                <a:latin typeface="Times New Roman"/>
                <a:cs typeface="Times New Roman"/>
              </a:rPr>
              <a:t>Haz</a:t>
            </a:r>
            <a:r>
              <a:rPr sz="2400" spc="-15" dirty="0">
                <a:latin typeface="Times New Roman"/>
                <a:cs typeface="Times New Roman"/>
              </a:rPr>
              <a:t> </a:t>
            </a:r>
            <a:r>
              <a:rPr sz="2400" dirty="0">
                <a:latin typeface="Times New Roman"/>
                <a:cs typeface="Times New Roman"/>
              </a:rPr>
              <a:t>ilkesine</a:t>
            </a:r>
            <a:r>
              <a:rPr sz="2400" spc="-45" dirty="0">
                <a:latin typeface="Times New Roman"/>
                <a:cs typeface="Times New Roman"/>
              </a:rPr>
              <a:t> </a:t>
            </a:r>
            <a:r>
              <a:rPr sz="2400" dirty="0">
                <a:latin typeface="Times New Roman"/>
                <a:cs typeface="Times New Roman"/>
              </a:rPr>
              <a:t>göre</a:t>
            </a:r>
            <a:r>
              <a:rPr sz="2400" spc="-20" dirty="0">
                <a:latin typeface="Times New Roman"/>
                <a:cs typeface="Times New Roman"/>
              </a:rPr>
              <a:t> </a:t>
            </a:r>
            <a:r>
              <a:rPr sz="2400" dirty="0" err="1">
                <a:latin typeface="Times New Roman"/>
                <a:cs typeface="Times New Roman"/>
              </a:rPr>
              <a:t>çalışır</a:t>
            </a:r>
            <a:r>
              <a:rPr sz="2400" dirty="0" smtClean="0">
                <a:latin typeface="Times New Roman"/>
                <a:cs typeface="Times New Roman"/>
              </a:rPr>
              <a:t>!</a:t>
            </a:r>
            <a:r>
              <a:rPr lang="tr-TR" sz="2400" dirty="0" smtClean="0">
                <a:latin typeface="Times New Roman"/>
                <a:cs typeface="Times New Roman"/>
              </a:rPr>
              <a:t> (acıdan kaç!)</a:t>
            </a:r>
          </a:p>
          <a:p>
            <a:pPr marL="355600" indent="-342900" algn="just">
              <a:lnSpc>
                <a:spcPct val="100000"/>
              </a:lnSpc>
              <a:buFont typeface="Arial MT"/>
              <a:buChar char="•"/>
              <a:tabLst>
                <a:tab pos="355600" algn="l"/>
              </a:tabLst>
            </a:pPr>
            <a:r>
              <a:rPr lang="tr-TR" sz="2400" dirty="0" smtClean="0">
                <a:latin typeface="Times New Roman"/>
                <a:cs typeface="Times New Roman"/>
              </a:rPr>
              <a:t>Dürtü ve içgüdüleri yanlış zamanda istemek, derhal doyurmak, ertelememek! (birincil süreçler)</a:t>
            </a:r>
            <a:endParaRPr sz="2400" dirty="0">
              <a:latin typeface="Times New Roman"/>
              <a:cs typeface="Times New Roman"/>
            </a:endParaRPr>
          </a:p>
        </p:txBody>
      </p:sp>
      <p:sp>
        <p:nvSpPr>
          <p:cNvPr id="3" name="object 3"/>
          <p:cNvSpPr txBox="1">
            <a:spLocks noGrp="1"/>
          </p:cNvSpPr>
          <p:nvPr>
            <p:ph type="title"/>
          </p:nvPr>
        </p:nvSpPr>
        <p:spPr>
          <a:xfrm>
            <a:off x="790143" y="595629"/>
            <a:ext cx="9384030" cy="574040"/>
          </a:xfrm>
          <a:prstGeom prst="rect">
            <a:avLst/>
          </a:prstGeom>
        </p:spPr>
        <p:txBody>
          <a:bodyPr vert="horz" wrap="square" lIns="0" tIns="12700" rIns="0" bIns="0" rtlCol="0">
            <a:spAutoFit/>
          </a:bodyPr>
          <a:lstStyle/>
          <a:p>
            <a:pPr marL="12700">
              <a:lnSpc>
                <a:spcPct val="100000"/>
              </a:lnSpc>
              <a:spcBef>
                <a:spcPts val="100"/>
              </a:spcBef>
            </a:pPr>
            <a:r>
              <a:rPr dirty="0"/>
              <a:t>1.1.1.</a:t>
            </a:r>
            <a:r>
              <a:rPr spc="-70" dirty="0"/>
              <a:t> </a:t>
            </a:r>
            <a:r>
              <a:rPr spc="-50" dirty="0"/>
              <a:t>Yapısal</a:t>
            </a:r>
            <a:r>
              <a:rPr spc="-5" dirty="0"/>
              <a:t> </a:t>
            </a:r>
            <a:r>
              <a:rPr dirty="0"/>
              <a:t>kişilik </a:t>
            </a:r>
            <a:r>
              <a:rPr spc="-5" dirty="0"/>
              <a:t>modeli </a:t>
            </a:r>
            <a:r>
              <a:rPr dirty="0"/>
              <a:t>ve</a:t>
            </a:r>
            <a:r>
              <a:rPr spc="-5" dirty="0"/>
              <a:t> kişiliğin</a:t>
            </a:r>
            <a:r>
              <a:rPr dirty="0"/>
              <a:t> </a:t>
            </a:r>
            <a:r>
              <a:rPr spc="-5" dirty="0"/>
              <a:t>bileşenleri</a:t>
            </a:r>
          </a:p>
        </p:txBody>
      </p:sp>
      <p:pic>
        <p:nvPicPr>
          <p:cNvPr id="4" name="object 4"/>
          <p:cNvPicPr/>
          <p:nvPr/>
        </p:nvPicPr>
        <p:blipFill>
          <a:blip r:embed="rId2" cstate="print"/>
          <a:stretch>
            <a:fillRect/>
          </a:stretch>
        </p:blipFill>
        <p:spPr>
          <a:xfrm>
            <a:off x="8686800" y="2396472"/>
            <a:ext cx="2753741" cy="3288665"/>
          </a:xfrm>
          <a:prstGeom prst="rect">
            <a:avLst/>
          </a:prstGeom>
        </p:spPr>
      </p:pic>
    </p:spTree>
    <p:extLst>
      <p:ext uri="{BB962C8B-B14F-4D97-AF65-F5344CB8AC3E}">
        <p14:creationId xmlns:p14="http://schemas.microsoft.com/office/powerpoint/2010/main" val="1424315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711832"/>
            <a:ext cx="6423660" cy="4521109"/>
          </a:xfrm>
          <a:prstGeom prst="rect">
            <a:avLst/>
          </a:prstGeom>
        </p:spPr>
        <p:txBody>
          <a:bodyPr vert="horz" wrap="square" lIns="0" tIns="12065" rIns="0" bIns="0" rtlCol="0">
            <a:spAutoFit/>
          </a:bodyPr>
          <a:lstStyle/>
          <a:p>
            <a:pPr marL="12700">
              <a:lnSpc>
                <a:spcPct val="100000"/>
              </a:lnSpc>
              <a:spcBef>
                <a:spcPts val="95"/>
              </a:spcBef>
            </a:pPr>
            <a:r>
              <a:rPr sz="2800" b="1" i="1" spc="-5" dirty="0">
                <a:solidFill>
                  <a:srgbClr val="4471C4"/>
                </a:solidFill>
                <a:latin typeface="Times New Roman"/>
                <a:cs typeface="Times New Roman"/>
              </a:rPr>
              <a:t>Ego</a:t>
            </a:r>
            <a:r>
              <a:rPr sz="2800" b="1" i="1" spc="-35" dirty="0">
                <a:solidFill>
                  <a:srgbClr val="4471C4"/>
                </a:solidFill>
                <a:latin typeface="Times New Roman"/>
                <a:cs typeface="Times New Roman"/>
              </a:rPr>
              <a:t> </a:t>
            </a:r>
            <a:r>
              <a:rPr sz="2800" b="1" i="1" spc="-5" dirty="0">
                <a:solidFill>
                  <a:srgbClr val="4471C4"/>
                </a:solidFill>
                <a:latin typeface="Times New Roman"/>
                <a:cs typeface="Times New Roman"/>
              </a:rPr>
              <a:t>(Ben)</a:t>
            </a:r>
            <a:endParaRPr sz="2800" dirty="0">
              <a:latin typeface="Times New Roman"/>
              <a:cs typeface="Times New Roman"/>
            </a:endParaRPr>
          </a:p>
          <a:p>
            <a:pPr>
              <a:lnSpc>
                <a:spcPct val="100000"/>
              </a:lnSpc>
              <a:spcBef>
                <a:spcPts val="25"/>
              </a:spcBef>
            </a:pPr>
            <a:endParaRPr sz="2500" dirty="0">
              <a:latin typeface="Times New Roman"/>
              <a:cs typeface="Times New Roman"/>
            </a:endParaRPr>
          </a:p>
          <a:p>
            <a:pPr marL="355600" indent="-343535">
              <a:lnSpc>
                <a:spcPct val="100000"/>
              </a:lnSpc>
              <a:buFont typeface="Arial MT"/>
              <a:buChar char="•"/>
              <a:tabLst>
                <a:tab pos="355600" algn="l"/>
                <a:tab pos="356235" algn="l"/>
              </a:tabLst>
            </a:pPr>
            <a:r>
              <a:rPr sz="2400" dirty="0">
                <a:latin typeface="Times New Roman"/>
                <a:cs typeface="Times New Roman"/>
              </a:rPr>
              <a:t>İngilizce:</a:t>
            </a:r>
            <a:r>
              <a:rPr sz="2400" spc="-60" dirty="0">
                <a:latin typeface="Times New Roman"/>
                <a:cs typeface="Times New Roman"/>
              </a:rPr>
              <a:t> </a:t>
            </a:r>
            <a:r>
              <a:rPr sz="2400" dirty="0">
                <a:latin typeface="Times New Roman"/>
                <a:cs typeface="Times New Roman"/>
              </a:rPr>
              <a:t>I,</a:t>
            </a:r>
            <a:r>
              <a:rPr sz="2400" spc="-150" dirty="0">
                <a:latin typeface="Times New Roman"/>
                <a:cs typeface="Times New Roman"/>
              </a:rPr>
              <a:t> </a:t>
            </a:r>
            <a:r>
              <a:rPr sz="2400" spc="-5" dirty="0">
                <a:latin typeface="Times New Roman"/>
                <a:cs typeface="Times New Roman"/>
              </a:rPr>
              <a:t>Almanca:</a:t>
            </a:r>
            <a:r>
              <a:rPr sz="2400" spc="-25" dirty="0">
                <a:latin typeface="Times New Roman"/>
                <a:cs typeface="Times New Roman"/>
              </a:rPr>
              <a:t> </a:t>
            </a:r>
            <a:r>
              <a:rPr sz="2400" dirty="0" err="1" smtClean="0">
                <a:latin typeface="Times New Roman"/>
                <a:cs typeface="Times New Roman"/>
              </a:rPr>
              <a:t>Ich</a:t>
            </a:r>
            <a:endParaRPr sz="2500" dirty="0">
              <a:latin typeface="Times New Roman"/>
              <a:cs typeface="Times New Roman"/>
            </a:endParaRPr>
          </a:p>
          <a:p>
            <a:pPr marL="355600" marR="5080" indent="-343535" algn="just">
              <a:lnSpc>
                <a:spcPct val="100000"/>
              </a:lnSpc>
              <a:buFont typeface="Arial MT"/>
              <a:buChar char="•"/>
              <a:tabLst>
                <a:tab pos="356235" algn="l"/>
              </a:tabLst>
            </a:pPr>
            <a:r>
              <a:rPr sz="2400" dirty="0">
                <a:latin typeface="Times New Roman"/>
                <a:cs typeface="Times New Roman"/>
              </a:rPr>
              <a:t>İd ile süperego </a:t>
            </a:r>
            <a:r>
              <a:rPr sz="2400" spc="-5" dirty="0">
                <a:latin typeface="Times New Roman"/>
                <a:cs typeface="Times New Roman"/>
              </a:rPr>
              <a:t>arasındaki çatışmada </a:t>
            </a:r>
            <a:r>
              <a:rPr sz="2400" dirty="0">
                <a:latin typeface="Times New Roman"/>
                <a:cs typeface="Times New Roman"/>
              </a:rPr>
              <a:t>her </a:t>
            </a:r>
            <a:r>
              <a:rPr sz="2400" spc="-5" dirty="0">
                <a:latin typeface="Times New Roman"/>
                <a:cs typeface="Times New Roman"/>
              </a:rPr>
              <a:t>ikisinin </a:t>
            </a:r>
            <a:r>
              <a:rPr sz="2400" dirty="0">
                <a:latin typeface="Times New Roman"/>
                <a:cs typeface="Times New Roman"/>
              </a:rPr>
              <a:t> </a:t>
            </a:r>
            <a:r>
              <a:rPr sz="2400" spc="-5" dirty="0">
                <a:latin typeface="Times New Roman"/>
                <a:cs typeface="Times New Roman"/>
              </a:rPr>
              <a:t>de</a:t>
            </a:r>
            <a:r>
              <a:rPr sz="2400" dirty="0">
                <a:latin typeface="Times New Roman"/>
                <a:cs typeface="Times New Roman"/>
              </a:rPr>
              <a:t> </a:t>
            </a:r>
            <a:r>
              <a:rPr sz="2400" spc="-5" dirty="0">
                <a:latin typeface="Times New Roman"/>
                <a:cs typeface="Times New Roman"/>
              </a:rPr>
              <a:t>taleplerini</a:t>
            </a:r>
            <a:r>
              <a:rPr sz="2400" dirty="0">
                <a:latin typeface="Times New Roman"/>
                <a:cs typeface="Times New Roman"/>
              </a:rPr>
              <a:t> </a:t>
            </a:r>
            <a:r>
              <a:rPr sz="2400" spc="-5" dirty="0">
                <a:latin typeface="Times New Roman"/>
                <a:cs typeface="Times New Roman"/>
              </a:rPr>
              <a:t>uygun</a:t>
            </a:r>
            <a:r>
              <a:rPr sz="2400" dirty="0">
                <a:latin typeface="Times New Roman"/>
                <a:cs typeface="Times New Roman"/>
              </a:rPr>
              <a:t> </a:t>
            </a:r>
            <a:r>
              <a:rPr sz="2400" spc="-5" dirty="0">
                <a:latin typeface="Times New Roman"/>
                <a:cs typeface="Times New Roman"/>
              </a:rPr>
              <a:t>şekilde</a:t>
            </a:r>
            <a:r>
              <a:rPr sz="2400" dirty="0">
                <a:latin typeface="Times New Roman"/>
                <a:cs typeface="Times New Roman"/>
              </a:rPr>
              <a:t> </a:t>
            </a:r>
            <a:r>
              <a:rPr sz="2400" spc="-5" dirty="0">
                <a:latin typeface="Times New Roman"/>
                <a:cs typeface="Times New Roman"/>
              </a:rPr>
              <a:t>karşılayabilecek </a:t>
            </a:r>
            <a:r>
              <a:rPr sz="2400" spc="-585" dirty="0">
                <a:latin typeface="Times New Roman"/>
                <a:cs typeface="Times New Roman"/>
              </a:rPr>
              <a:t> </a:t>
            </a:r>
            <a:r>
              <a:rPr sz="2400" spc="-5" dirty="0">
                <a:latin typeface="Times New Roman"/>
                <a:cs typeface="Times New Roman"/>
              </a:rPr>
              <a:t>çözümleri</a:t>
            </a:r>
            <a:r>
              <a:rPr sz="2400" spc="-25" dirty="0">
                <a:latin typeface="Times New Roman"/>
                <a:cs typeface="Times New Roman"/>
              </a:rPr>
              <a:t> </a:t>
            </a:r>
            <a:r>
              <a:rPr sz="2400" dirty="0">
                <a:latin typeface="Times New Roman"/>
                <a:cs typeface="Times New Roman"/>
              </a:rPr>
              <a:t>üreten</a:t>
            </a:r>
            <a:r>
              <a:rPr sz="2400" spc="-15" dirty="0">
                <a:latin typeface="Times New Roman"/>
                <a:cs typeface="Times New Roman"/>
              </a:rPr>
              <a:t> </a:t>
            </a:r>
            <a:r>
              <a:rPr sz="2400" dirty="0" err="1">
                <a:latin typeface="Times New Roman"/>
                <a:cs typeface="Times New Roman"/>
              </a:rPr>
              <a:t>dengeleyici</a:t>
            </a:r>
            <a:r>
              <a:rPr sz="2400" spc="-50" dirty="0">
                <a:latin typeface="Times New Roman"/>
                <a:cs typeface="Times New Roman"/>
              </a:rPr>
              <a:t> </a:t>
            </a:r>
            <a:r>
              <a:rPr sz="2400" dirty="0" err="1" smtClean="0">
                <a:latin typeface="Times New Roman"/>
                <a:cs typeface="Times New Roman"/>
              </a:rPr>
              <a:t>sistem</a:t>
            </a:r>
            <a:endParaRPr lang="tr-TR" sz="2400" dirty="0" smtClean="0">
              <a:latin typeface="Times New Roman"/>
              <a:cs typeface="Times New Roman"/>
            </a:endParaRPr>
          </a:p>
          <a:p>
            <a:pPr marL="355600" marR="5080" indent="-343535">
              <a:lnSpc>
                <a:spcPct val="100000"/>
              </a:lnSpc>
              <a:buFont typeface="Arial MT"/>
              <a:buChar char="•"/>
              <a:tabLst>
                <a:tab pos="355600" algn="l"/>
                <a:tab pos="356235" algn="l"/>
                <a:tab pos="1138555" algn="l"/>
                <a:tab pos="2269490" algn="l"/>
                <a:tab pos="2984500" algn="l"/>
                <a:tab pos="4258945" algn="l"/>
                <a:tab pos="4972050" algn="l"/>
                <a:tab pos="5452110" algn="l"/>
              </a:tabLst>
            </a:pPr>
            <a:r>
              <a:rPr lang="tr-TR" sz="2400" spc="-5" dirty="0">
                <a:latin typeface="Times New Roman"/>
                <a:cs typeface="Times New Roman"/>
              </a:rPr>
              <a:t>H</a:t>
            </a:r>
            <a:r>
              <a:rPr lang="tr-TR" sz="2400" dirty="0">
                <a:latin typeface="Times New Roman"/>
                <a:cs typeface="Times New Roman"/>
              </a:rPr>
              <a:t>em	bilin</a:t>
            </a:r>
            <a:r>
              <a:rPr lang="tr-TR" sz="2400" spc="-10" dirty="0">
                <a:latin typeface="Times New Roman"/>
                <a:cs typeface="Times New Roman"/>
              </a:rPr>
              <a:t>ç</a:t>
            </a:r>
            <a:r>
              <a:rPr lang="tr-TR" sz="2400" dirty="0">
                <a:latin typeface="Times New Roman"/>
                <a:cs typeface="Times New Roman"/>
              </a:rPr>
              <a:t>li,	hem	b</a:t>
            </a:r>
            <a:r>
              <a:rPr lang="tr-TR" sz="2400" spc="-10" dirty="0">
                <a:latin typeface="Times New Roman"/>
                <a:cs typeface="Times New Roman"/>
              </a:rPr>
              <a:t>i</a:t>
            </a:r>
            <a:r>
              <a:rPr lang="tr-TR" sz="2400" dirty="0">
                <a:latin typeface="Times New Roman"/>
                <a:cs typeface="Times New Roman"/>
              </a:rPr>
              <a:t>linç</a:t>
            </a:r>
            <a:r>
              <a:rPr lang="tr-TR" sz="2400" spc="-10" dirty="0">
                <a:latin typeface="Times New Roman"/>
                <a:cs typeface="Times New Roman"/>
              </a:rPr>
              <a:t>a</a:t>
            </a:r>
            <a:r>
              <a:rPr lang="tr-TR" sz="2400" dirty="0">
                <a:latin typeface="Times New Roman"/>
                <a:cs typeface="Times New Roman"/>
              </a:rPr>
              <a:t>ltı	</a:t>
            </a:r>
            <a:r>
              <a:rPr lang="tr-TR" sz="2400" spc="-15" dirty="0">
                <a:latin typeface="Times New Roman"/>
                <a:cs typeface="Times New Roman"/>
              </a:rPr>
              <a:t>h</a:t>
            </a:r>
            <a:r>
              <a:rPr lang="tr-TR" sz="2400" dirty="0">
                <a:latin typeface="Times New Roman"/>
                <a:cs typeface="Times New Roman"/>
              </a:rPr>
              <a:t>em	de	</a:t>
            </a:r>
            <a:r>
              <a:rPr lang="tr-TR" sz="2400" spc="-15" dirty="0">
                <a:latin typeface="Times New Roman"/>
                <a:cs typeface="Times New Roman"/>
              </a:rPr>
              <a:t>b</a:t>
            </a:r>
            <a:r>
              <a:rPr lang="tr-TR" sz="2400" dirty="0">
                <a:latin typeface="Times New Roman"/>
                <a:cs typeface="Times New Roman"/>
              </a:rPr>
              <a:t>ili</a:t>
            </a:r>
            <a:r>
              <a:rPr lang="tr-TR" sz="2400" spc="-10" dirty="0">
                <a:latin typeface="Times New Roman"/>
                <a:cs typeface="Times New Roman"/>
              </a:rPr>
              <a:t>n</a:t>
            </a:r>
            <a:r>
              <a:rPr lang="tr-TR" sz="2400" dirty="0">
                <a:latin typeface="Times New Roman"/>
                <a:cs typeface="Times New Roman"/>
              </a:rPr>
              <a:t>ç</a:t>
            </a:r>
            <a:r>
              <a:rPr lang="tr-TR" sz="2400" spc="-10" dirty="0">
                <a:latin typeface="Times New Roman"/>
                <a:cs typeface="Times New Roman"/>
              </a:rPr>
              <a:t>d</a:t>
            </a:r>
            <a:r>
              <a:rPr lang="tr-TR" sz="2400" dirty="0">
                <a:latin typeface="Times New Roman"/>
                <a:cs typeface="Times New Roman"/>
              </a:rPr>
              <a:t>ışı  süreçlere</a:t>
            </a:r>
            <a:r>
              <a:rPr lang="tr-TR" sz="2400" spc="-30" dirty="0">
                <a:latin typeface="Times New Roman"/>
                <a:cs typeface="Times New Roman"/>
              </a:rPr>
              <a:t> </a:t>
            </a:r>
            <a:r>
              <a:rPr lang="tr-TR" sz="2400" dirty="0" smtClean="0">
                <a:latin typeface="Times New Roman"/>
                <a:cs typeface="Times New Roman"/>
              </a:rPr>
              <a:t>duyarlı</a:t>
            </a:r>
            <a:endParaRPr lang="tr-TR" sz="2500" dirty="0">
              <a:latin typeface="Times New Roman"/>
              <a:cs typeface="Times New Roman"/>
            </a:endParaRPr>
          </a:p>
          <a:p>
            <a:pPr marL="355600" indent="-343535">
              <a:lnSpc>
                <a:spcPct val="100000"/>
              </a:lnSpc>
              <a:spcBef>
                <a:spcPts val="5"/>
              </a:spcBef>
              <a:buFont typeface="Arial MT"/>
              <a:buChar char="•"/>
              <a:tabLst>
                <a:tab pos="355600" algn="l"/>
                <a:tab pos="356235" algn="l"/>
              </a:tabLst>
            </a:pPr>
            <a:r>
              <a:rPr lang="tr-TR" sz="2400" dirty="0">
                <a:latin typeface="Times New Roman"/>
                <a:cs typeface="Times New Roman"/>
              </a:rPr>
              <a:t>Gerçeklik</a:t>
            </a:r>
            <a:r>
              <a:rPr lang="tr-TR" sz="2400" spc="-50" dirty="0">
                <a:latin typeface="Times New Roman"/>
                <a:cs typeface="Times New Roman"/>
              </a:rPr>
              <a:t> </a:t>
            </a:r>
            <a:r>
              <a:rPr lang="tr-TR" sz="2400" dirty="0">
                <a:latin typeface="Times New Roman"/>
                <a:cs typeface="Times New Roman"/>
              </a:rPr>
              <a:t>ilkesine</a:t>
            </a:r>
            <a:r>
              <a:rPr lang="tr-TR" sz="2400" spc="-45" dirty="0">
                <a:latin typeface="Times New Roman"/>
                <a:cs typeface="Times New Roman"/>
              </a:rPr>
              <a:t> </a:t>
            </a:r>
            <a:r>
              <a:rPr lang="tr-TR" sz="2400" dirty="0">
                <a:latin typeface="Times New Roman"/>
                <a:cs typeface="Times New Roman"/>
              </a:rPr>
              <a:t>göre</a:t>
            </a:r>
            <a:r>
              <a:rPr lang="tr-TR" sz="2400" spc="-10" dirty="0">
                <a:latin typeface="Times New Roman"/>
                <a:cs typeface="Times New Roman"/>
              </a:rPr>
              <a:t> </a:t>
            </a:r>
            <a:r>
              <a:rPr lang="tr-TR" sz="2400" dirty="0">
                <a:latin typeface="Times New Roman"/>
                <a:cs typeface="Times New Roman"/>
              </a:rPr>
              <a:t>çalışır</a:t>
            </a:r>
            <a:r>
              <a:rPr lang="tr-TR" sz="2400" dirty="0" smtClean="0">
                <a:latin typeface="Times New Roman"/>
                <a:cs typeface="Times New Roman"/>
              </a:rPr>
              <a:t>!</a:t>
            </a:r>
          </a:p>
          <a:p>
            <a:pPr marL="355600" indent="-343535">
              <a:lnSpc>
                <a:spcPct val="100000"/>
              </a:lnSpc>
              <a:spcBef>
                <a:spcPts val="5"/>
              </a:spcBef>
              <a:buFont typeface="Arial MT"/>
              <a:buChar char="•"/>
              <a:tabLst>
                <a:tab pos="355600" algn="l"/>
                <a:tab pos="356235" algn="l"/>
              </a:tabLst>
            </a:pPr>
            <a:r>
              <a:rPr lang="tr-TR" sz="2400" dirty="0" smtClean="0">
                <a:latin typeface="Times New Roman"/>
                <a:cs typeface="Times New Roman"/>
              </a:rPr>
              <a:t>Talepleri doğru zamanda istemek, karar verme, planlama (ikincil süreçler)</a:t>
            </a:r>
            <a:endParaRPr lang="tr-TR" sz="2400" dirty="0">
              <a:latin typeface="Times New Roman"/>
              <a:cs typeface="Times New Roman"/>
            </a:endParaRPr>
          </a:p>
          <a:p>
            <a:pPr marL="355600" marR="5080" indent="-343535" algn="just">
              <a:lnSpc>
                <a:spcPct val="100000"/>
              </a:lnSpc>
              <a:buFont typeface="Arial MT"/>
              <a:buChar char="•"/>
              <a:tabLst>
                <a:tab pos="356235" algn="l"/>
              </a:tabLst>
            </a:pPr>
            <a:endParaRPr sz="2400" dirty="0">
              <a:latin typeface="Times New Roman"/>
              <a:cs typeface="Times New Roman"/>
            </a:endParaRPr>
          </a:p>
        </p:txBody>
      </p:sp>
      <p:sp>
        <p:nvSpPr>
          <p:cNvPr id="3" name="object 3"/>
          <p:cNvSpPr txBox="1">
            <a:spLocks noGrp="1"/>
          </p:cNvSpPr>
          <p:nvPr>
            <p:ph type="title"/>
          </p:nvPr>
        </p:nvSpPr>
        <p:spPr>
          <a:xfrm>
            <a:off x="916939" y="725500"/>
            <a:ext cx="9386570" cy="574675"/>
          </a:xfrm>
          <a:prstGeom prst="rect">
            <a:avLst/>
          </a:prstGeom>
        </p:spPr>
        <p:txBody>
          <a:bodyPr vert="horz" wrap="square" lIns="0" tIns="12700" rIns="0" bIns="0" rtlCol="0">
            <a:spAutoFit/>
          </a:bodyPr>
          <a:lstStyle/>
          <a:p>
            <a:pPr marL="12700">
              <a:lnSpc>
                <a:spcPct val="100000"/>
              </a:lnSpc>
              <a:spcBef>
                <a:spcPts val="100"/>
              </a:spcBef>
            </a:pPr>
            <a:r>
              <a:rPr dirty="0"/>
              <a:t>1.1.1.</a:t>
            </a:r>
            <a:r>
              <a:rPr spc="-55" dirty="0"/>
              <a:t> </a:t>
            </a:r>
            <a:r>
              <a:rPr spc="-50" dirty="0"/>
              <a:t>Yapısal</a:t>
            </a:r>
            <a:r>
              <a:rPr spc="10" dirty="0"/>
              <a:t> </a:t>
            </a:r>
            <a:r>
              <a:rPr spc="-5" dirty="0"/>
              <a:t>kişilik</a:t>
            </a:r>
            <a:r>
              <a:rPr dirty="0"/>
              <a:t> </a:t>
            </a:r>
            <a:r>
              <a:rPr spc="-5" dirty="0"/>
              <a:t>modeli</a:t>
            </a:r>
            <a:r>
              <a:rPr spc="15" dirty="0"/>
              <a:t> </a:t>
            </a:r>
            <a:r>
              <a:rPr dirty="0"/>
              <a:t>ve</a:t>
            </a:r>
            <a:r>
              <a:rPr spc="10" dirty="0"/>
              <a:t> </a:t>
            </a:r>
            <a:r>
              <a:rPr spc="-5" dirty="0"/>
              <a:t>kişiliğin</a:t>
            </a:r>
            <a:r>
              <a:rPr spc="5" dirty="0"/>
              <a:t> </a:t>
            </a:r>
            <a:r>
              <a:rPr spc="-5" dirty="0"/>
              <a:t>bileşenleri</a:t>
            </a:r>
          </a:p>
        </p:txBody>
      </p:sp>
      <p:pic>
        <p:nvPicPr>
          <p:cNvPr id="4" name="object 4"/>
          <p:cNvPicPr/>
          <p:nvPr/>
        </p:nvPicPr>
        <p:blipFill>
          <a:blip r:embed="rId2" cstate="print"/>
          <a:stretch>
            <a:fillRect/>
          </a:stretch>
        </p:blipFill>
        <p:spPr>
          <a:xfrm>
            <a:off x="8305800" y="2667000"/>
            <a:ext cx="2753741" cy="3290189"/>
          </a:xfrm>
          <a:prstGeom prst="rect">
            <a:avLst/>
          </a:prstGeom>
        </p:spPr>
      </p:pic>
    </p:spTree>
    <p:extLst>
      <p:ext uri="{BB962C8B-B14F-4D97-AF65-F5344CB8AC3E}">
        <p14:creationId xmlns:p14="http://schemas.microsoft.com/office/powerpoint/2010/main" val="572163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526540"/>
            <a:ext cx="6586855" cy="4151778"/>
          </a:xfrm>
          <a:prstGeom prst="rect">
            <a:avLst/>
          </a:prstGeom>
        </p:spPr>
        <p:txBody>
          <a:bodyPr vert="horz" wrap="square" lIns="0" tIns="12065" rIns="0" bIns="0" rtlCol="0">
            <a:spAutoFit/>
          </a:bodyPr>
          <a:lstStyle/>
          <a:p>
            <a:pPr marL="12700">
              <a:lnSpc>
                <a:spcPct val="100000"/>
              </a:lnSpc>
              <a:spcBef>
                <a:spcPts val="95"/>
              </a:spcBef>
            </a:pPr>
            <a:r>
              <a:rPr sz="2800" b="1" i="1" spc="-5" dirty="0">
                <a:solidFill>
                  <a:srgbClr val="4471C4"/>
                </a:solidFill>
                <a:latin typeface="Times New Roman"/>
                <a:cs typeface="Times New Roman"/>
              </a:rPr>
              <a:t>Süperego (Üst</a:t>
            </a:r>
            <a:r>
              <a:rPr sz="2800" b="1" i="1" spc="-10" dirty="0">
                <a:solidFill>
                  <a:srgbClr val="4471C4"/>
                </a:solidFill>
                <a:latin typeface="Times New Roman"/>
                <a:cs typeface="Times New Roman"/>
              </a:rPr>
              <a:t> </a:t>
            </a:r>
            <a:r>
              <a:rPr sz="2800" b="1" i="1" spc="-5" dirty="0">
                <a:solidFill>
                  <a:srgbClr val="4471C4"/>
                </a:solidFill>
                <a:latin typeface="Times New Roman"/>
                <a:cs typeface="Times New Roman"/>
              </a:rPr>
              <a:t>ben)</a:t>
            </a:r>
            <a:endParaRPr sz="2800" dirty="0">
              <a:latin typeface="Times New Roman"/>
              <a:cs typeface="Times New Roman"/>
            </a:endParaRPr>
          </a:p>
          <a:p>
            <a:pPr>
              <a:lnSpc>
                <a:spcPct val="100000"/>
              </a:lnSpc>
              <a:spcBef>
                <a:spcPts val="20"/>
              </a:spcBef>
            </a:pPr>
            <a:endParaRPr sz="2500" dirty="0">
              <a:latin typeface="Times New Roman"/>
              <a:cs typeface="Times New Roman"/>
            </a:endParaRPr>
          </a:p>
          <a:p>
            <a:pPr marL="355600" marR="5080" indent="-343535" algn="just">
              <a:lnSpc>
                <a:spcPct val="100000"/>
              </a:lnSpc>
              <a:buFont typeface="Arial MT"/>
              <a:buChar char="•"/>
              <a:tabLst>
                <a:tab pos="356235" algn="l"/>
              </a:tabLst>
            </a:pPr>
            <a:r>
              <a:rPr sz="2400" spc="-5" dirty="0" err="1" smtClean="0">
                <a:latin typeface="Times New Roman"/>
                <a:cs typeface="Times New Roman"/>
              </a:rPr>
              <a:t>Doğuştan</a:t>
            </a:r>
            <a:r>
              <a:rPr sz="2400" spc="-5" dirty="0" smtClean="0">
                <a:latin typeface="Times New Roman"/>
                <a:cs typeface="Times New Roman"/>
              </a:rPr>
              <a:t> </a:t>
            </a:r>
            <a:r>
              <a:rPr sz="2400" spc="-5" dirty="0">
                <a:latin typeface="Times New Roman"/>
                <a:cs typeface="Times New Roman"/>
              </a:rPr>
              <a:t>getirilmeyen, toplumsal çevre üzerinden </a:t>
            </a:r>
            <a:r>
              <a:rPr sz="2400" dirty="0">
                <a:latin typeface="Times New Roman"/>
                <a:cs typeface="Times New Roman"/>
              </a:rPr>
              <a:t> sonradan</a:t>
            </a:r>
            <a:r>
              <a:rPr sz="2400" spc="5" dirty="0">
                <a:latin typeface="Times New Roman"/>
                <a:cs typeface="Times New Roman"/>
              </a:rPr>
              <a:t> </a:t>
            </a:r>
            <a:r>
              <a:rPr sz="2400" spc="-5" dirty="0">
                <a:latin typeface="Times New Roman"/>
                <a:cs typeface="Times New Roman"/>
              </a:rPr>
              <a:t>edinilen,</a:t>
            </a:r>
            <a:r>
              <a:rPr sz="2400" dirty="0">
                <a:latin typeface="Times New Roman"/>
                <a:cs typeface="Times New Roman"/>
              </a:rPr>
              <a:t> </a:t>
            </a:r>
            <a:r>
              <a:rPr sz="2400" spc="-5" dirty="0">
                <a:latin typeface="Times New Roman"/>
                <a:cs typeface="Times New Roman"/>
              </a:rPr>
              <a:t>yaşamın</a:t>
            </a:r>
            <a:r>
              <a:rPr sz="2400" dirty="0">
                <a:latin typeface="Times New Roman"/>
                <a:cs typeface="Times New Roman"/>
              </a:rPr>
              <a:t> ilk</a:t>
            </a:r>
            <a:r>
              <a:rPr sz="2400" spc="5" dirty="0">
                <a:latin typeface="Times New Roman"/>
                <a:cs typeface="Times New Roman"/>
              </a:rPr>
              <a:t> </a:t>
            </a:r>
            <a:r>
              <a:rPr sz="2400" spc="-5" dirty="0">
                <a:latin typeface="Times New Roman"/>
                <a:cs typeface="Times New Roman"/>
              </a:rPr>
              <a:t>yıllarında</a:t>
            </a:r>
            <a:r>
              <a:rPr sz="2400" dirty="0">
                <a:latin typeface="Times New Roman"/>
                <a:cs typeface="Times New Roman"/>
              </a:rPr>
              <a:t> </a:t>
            </a:r>
            <a:r>
              <a:rPr sz="2400" spc="-5" dirty="0">
                <a:latin typeface="Times New Roman"/>
                <a:cs typeface="Times New Roman"/>
              </a:rPr>
              <a:t>yakın </a:t>
            </a:r>
            <a:r>
              <a:rPr sz="2400" dirty="0">
                <a:latin typeface="Times New Roman"/>
                <a:cs typeface="Times New Roman"/>
              </a:rPr>
              <a:t> </a:t>
            </a:r>
            <a:r>
              <a:rPr sz="2400" spc="-5" dirty="0">
                <a:latin typeface="Times New Roman"/>
                <a:cs typeface="Times New Roman"/>
              </a:rPr>
              <a:t>çevrenin</a:t>
            </a:r>
            <a:r>
              <a:rPr sz="2400" dirty="0">
                <a:latin typeface="Times New Roman"/>
                <a:cs typeface="Times New Roman"/>
              </a:rPr>
              <a:t> </a:t>
            </a:r>
            <a:r>
              <a:rPr sz="2400" spc="-5" dirty="0">
                <a:latin typeface="Times New Roman"/>
                <a:cs typeface="Times New Roman"/>
              </a:rPr>
              <a:t>davranışları</a:t>
            </a:r>
            <a:r>
              <a:rPr sz="2400" dirty="0">
                <a:latin typeface="Times New Roman"/>
                <a:cs typeface="Times New Roman"/>
              </a:rPr>
              <a:t> </a:t>
            </a:r>
            <a:r>
              <a:rPr sz="2400" spc="-5" dirty="0">
                <a:latin typeface="Times New Roman"/>
                <a:cs typeface="Times New Roman"/>
              </a:rPr>
              <a:t>yoluyla</a:t>
            </a:r>
            <a:r>
              <a:rPr sz="2400" dirty="0">
                <a:latin typeface="Times New Roman"/>
                <a:cs typeface="Times New Roman"/>
              </a:rPr>
              <a:t> </a:t>
            </a:r>
            <a:r>
              <a:rPr sz="2400" spc="-5" dirty="0">
                <a:latin typeface="Times New Roman"/>
                <a:cs typeface="Times New Roman"/>
              </a:rPr>
              <a:t>maruz</a:t>
            </a:r>
            <a:r>
              <a:rPr sz="2400" dirty="0">
                <a:latin typeface="Times New Roman"/>
                <a:cs typeface="Times New Roman"/>
              </a:rPr>
              <a:t> </a:t>
            </a:r>
            <a:r>
              <a:rPr sz="2400" spc="-5" dirty="0">
                <a:latin typeface="Times New Roman"/>
                <a:cs typeface="Times New Roman"/>
              </a:rPr>
              <a:t>kalınan </a:t>
            </a:r>
            <a:r>
              <a:rPr sz="2400" dirty="0">
                <a:latin typeface="Times New Roman"/>
                <a:cs typeface="Times New Roman"/>
              </a:rPr>
              <a:t> </a:t>
            </a:r>
            <a:r>
              <a:rPr sz="2400" spc="-15" dirty="0">
                <a:latin typeface="Times New Roman"/>
                <a:cs typeface="Times New Roman"/>
              </a:rPr>
              <a:t>kurallar,</a:t>
            </a:r>
            <a:r>
              <a:rPr sz="2400" spc="-10" dirty="0">
                <a:latin typeface="Times New Roman"/>
                <a:cs typeface="Times New Roman"/>
              </a:rPr>
              <a:t> </a:t>
            </a:r>
            <a:r>
              <a:rPr sz="2400" spc="-15" dirty="0">
                <a:latin typeface="Times New Roman"/>
                <a:cs typeface="Times New Roman"/>
              </a:rPr>
              <a:t>normlar,</a:t>
            </a:r>
            <a:r>
              <a:rPr sz="2400" spc="-10" dirty="0">
                <a:latin typeface="Times New Roman"/>
                <a:cs typeface="Times New Roman"/>
              </a:rPr>
              <a:t> </a:t>
            </a:r>
            <a:r>
              <a:rPr sz="2400" spc="-5" dirty="0">
                <a:latin typeface="Times New Roman"/>
                <a:cs typeface="Times New Roman"/>
              </a:rPr>
              <a:t>ideallerden</a:t>
            </a:r>
            <a:r>
              <a:rPr sz="2400" dirty="0">
                <a:latin typeface="Times New Roman"/>
                <a:cs typeface="Times New Roman"/>
              </a:rPr>
              <a:t> </a:t>
            </a:r>
            <a:r>
              <a:rPr sz="2400" spc="-5" dirty="0">
                <a:latin typeface="Times New Roman"/>
                <a:cs typeface="Times New Roman"/>
              </a:rPr>
              <a:t>oluşan</a:t>
            </a:r>
            <a:r>
              <a:rPr sz="2400" dirty="0">
                <a:latin typeface="Times New Roman"/>
                <a:cs typeface="Times New Roman"/>
              </a:rPr>
              <a:t> </a:t>
            </a:r>
            <a:r>
              <a:rPr sz="2400" spc="-5" dirty="0">
                <a:latin typeface="Times New Roman"/>
                <a:cs typeface="Times New Roman"/>
              </a:rPr>
              <a:t>bilinçli</a:t>
            </a:r>
            <a:r>
              <a:rPr sz="2400" dirty="0">
                <a:latin typeface="Times New Roman"/>
                <a:cs typeface="Times New Roman"/>
              </a:rPr>
              <a:t> </a:t>
            </a:r>
            <a:r>
              <a:rPr sz="2400" spc="-5" dirty="0" err="1">
                <a:latin typeface="Times New Roman"/>
                <a:cs typeface="Times New Roman"/>
              </a:rPr>
              <a:t>bir</a:t>
            </a:r>
            <a:r>
              <a:rPr sz="2400" spc="-5" dirty="0">
                <a:latin typeface="Times New Roman"/>
                <a:cs typeface="Times New Roman"/>
              </a:rPr>
              <a:t> </a:t>
            </a:r>
            <a:r>
              <a:rPr sz="2400" dirty="0">
                <a:latin typeface="Times New Roman"/>
                <a:cs typeface="Times New Roman"/>
              </a:rPr>
              <a:t> </a:t>
            </a:r>
            <a:r>
              <a:rPr sz="2400" dirty="0" err="1" smtClean="0">
                <a:latin typeface="Times New Roman"/>
                <a:cs typeface="Times New Roman"/>
              </a:rPr>
              <a:t>sistem</a:t>
            </a:r>
            <a:endParaRPr lang="tr-TR" sz="2400" dirty="0" smtClean="0">
              <a:latin typeface="Times New Roman"/>
              <a:cs typeface="Times New Roman"/>
            </a:endParaRPr>
          </a:p>
          <a:p>
            <a:pPr marL="355600" marR="5080" indent="-343535" algn="just">
              <a:lnSpc>
                <a:spcPct val="100000"/>
              </a:lnSpc>
              <a:buFont typeface="Arial MT"/>
              <a:buChar char="•"/>
              <a:tabLst>
                <a:tab pos="356235" algn="l"/>
              </a:tabLst>
            </a:pPr>
            <a:r>
              <a:rPr lang="tr-TR" sz="2400" dirty="0" smtClean="0">
                <a:latin typeface="Times New Roman"/>
                <a:cs typeface="Times New Roman"/>
              </a:rPr>
              <a:t>Ahlak ilkesine göre çalışır!</a:t>
            </a:r>
          </a:p>
          <a:p>
            <a:pPr marL="812800" marR="5080" lvl="1" indent="-343535" algn="just">
              <a:buFont typeface="Arial MT"/>
              <a:buChar char="•"/>
              <a:tabLst>
                <a:tab pos="356235" algn="l"/>
              </a:tabLst>
            </a:pPr>
            <a:r>
              <a:rPr lang="tr-TR" sz="2400" dirty="0">
                <a:latin typeface="Times New Roman"/>
                <a:cs typeface="Times New Roman"/>
              </a:rPr>
              <a:t>Vicdan, din, normlar</a:t>
            </a:r>
            <a:r>
              <a:rPr lang="tr-TR" sz="2400" dirty="0" smtClean="0">
                <a:latin typeface="Times New Roman"/>
                <a:cs typeface="Times New Roman"/>
              </a:rPr>
              <a:t>!</a:t>
            </a:r>
            <a:endParaRPr sz="2400" dirty="0">
              <a:latin typeface="Times New Roman"/>
              <a:cs typeface="Times New Roman"/>
            </a:endParaRPr>
          </a:p>
          <a:p>
            <a:pPr marL="355600" marR="5080" indent="-343535" algn="just">
              <a:lnSpc>
                <a:spcPct val="100000"/>
              </a:lnSpc>
              <a:buFont typeface="Arial MT"/>
              <a:buChar char="•"/>
              <a:tabLst>
                <a:tab pos="356235" algn="l"/>
              </a:tabLst>
            </a:pPr>
            <a:r>
              <a:rPr sz="2400" spc="-30" dirty="0">
                <a:latin typeface="Times New Roman"/>
                <a:cs typeface="Times New Roman"/>
              </a:rPr>
              <a:t>Yapılması </a:t>
            </a:r>
            <a:r>
              <a:rPr sz="2400" spc="-10" dirty="0">
                <a:latin typeface="Times New Roman"/>
                <a:cs typeface="Times New Roman"/>
              </a:rPr>
              <a:t>ve </a:t>
            </a:r>
            <a:r>
              <a:rPr sz="2400" spc="-5" dirty="0">
                <a:latin typeface="Times New Roman"/>
                <a:cs typeface="Times New Roman"/>
              </a:rPr>
              <a:t>yapılmaması gerekenlere yönelik </a:t>
            </a:r>
            <a:r>
              <a:rPr sz="2400" spc="5" dirty="0">
                <a:latin typeface="Times New Roman"/>
                <a:cs typeface="Times New Roman"/>
              </a:rPr>
              <a:t>iç </a:t>
            </a:r>
            <a:r>
              <a:rPr sz="2400" spc="10" dirty="0">
                <a:latin typeface="Times New Roman"/>
                <a:cs typeface="Times New Roman"/>
              </a:rPr>
              <a:t> </a:t>
            </a:r>
            <a:r>
              <a:rPr sz="2400" dirty="0" err="1">
                <a:latin typeface="Times New Roman"/>
                <a:cs typeface="Times New Roman"/>
              </a:rPr>
              <a:t>ses</a:t>
            </a:r>
            <a:r>
              <a:rPr sz="2400" dirty="0" smtClean="0">
                <a:latin typeface="Times New Roman"/>
                <a:cs typeface="Times New Roman"/>
              </a:rPr>
              <a:t>!</a:t>
            </a:r>
            <a:endParaRPr lang="tr-TR" sz="2400" dirty="0" smtClean="0">
              <a:latin typeface="Times New Roman"/>
              <a:cs typeface="Times New Roman"/>
            </a:endParaRPr>
          </a:p>
        </p:txBody>
      </p:sp>
      <p:sp>
        <p:nvSpPr>
          <p:cNvPr id="3" name="object 3"/>
          <p:cNvSpPr txBox="1">
            <a:spLocks noGrp="1"/>
          </p:cNvSpPr>
          <p:nvPr>
            <p:ph type="title"/>
          </p:nvPr>
        </p:nvSpPr>
        <p:spPr>
          <a:xfrm>
            <a:off x="916939" y="619505"/>
            <a:ext cx="9384665" cy="574040"/>
          </a:xfrm>
          <a:prstGeom prst="rect">
            <a:avLst/>
          </a:prstGeom>
        </p:spPr>
        <p:txBody>
          <a:bodyPr vert="horz" wrap="square" lIns="0" tIns="12700" rIns="0" bIns="0" rtlCol="0">
            <a:spAutoFit/>
          </a:bodyPr>
          <a:lstStyle/>
          <a:p>
            <a:pPr marL="12700">
              <a:lnSpc>
                <a:spcPct val="100000"/>
              </a:lnSpc>
              <a:spcBef>
                <a:spcPts val="100"/>
              </a:spcBef>
            </a:pPr>
            <a:r>
              <a:rPr dirty="0"/>
              <a:t>1.1.1.</a:t>
            </a:r>
            <a:r>
              <a:rPr spc="-60" dirty="0"/>
              <a:t> </a:t>
            </a:r>
            <a:r>
              <a:rPr spc="-50" dirty="0"/>
              <a:t>Yapısal</a:t>
            </a:r>
            <a:r>
              <a:rPr spc="10" dirty="0"/>
              <a:t> </a:t>
            </a:r>
            <a:r>
              <a:rPr spc="-5" dirty="0"/>
              <a:t>kişilik</a:t>
            </a:r>
            <a:r>
              <a:rPr spc="5" dirty="0"/>
              <a:t> </a:t>
            </a:r>
            <a:r>
              <a:rPr spc="-5" dirty="0"/>
              <a:t>modeli </a:t>
            </a:r>
            <a:r>
              <a:rPr dirty="0"/>
              <a:t>ve </a:t>
            </a:r>
            <a:r>
              <a:rPr spc="-5" dirty="0"/>
              <a:t>kişiliğin</a:t>
            </a:r>
            <a:r>
              <a:rPr spc="5" dirty="0"/>
              <a:t> </a:t>
            </a:r>
            <a:r>
              <a:rPr spc="-5" dirty="0"/>
              <a:t>bileşenleri</a:t>
            </a:r>
          </a:p>
        </p:txBody>
      </p:sp>
      <p:pic>
        <p:nvPicPr>
          <p:cNvPr id="4" name="object 4"/>
          <p:cNvPicPr/>
          <p:nvPr/>
        </p:nvPicPr>
        <p:blipFill>
          <a:blip r:embed="rId2" cstate="print"/>
          <a:stretch>
            <a:fillRect/>
          </a:stretch>
        </p:blipFill>
        <p:spPr>
          <a:xfrm>
            <a:off x="8337804" y="2354516"/>
            <a:ext cx="2753741" cy="3288665"/>
          </a:xfrm>
          <a:prstGeom prst="rect">
            <a:avLst/>
          </a:prstGeom>
        </p:spPr>
      </p:pic>
    </p:spTree>
    <p:extLst>
      <p:ext uri="{BB962C8B-B14F-4D97-AF65-F5344CB8AC3E}">
        <p14:creationId xmlns:p14="http://schemas.microsoft.com/office/powerpoint/2010/main" val="333533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4232" y="451484"/>
            <a:ext cx="8463280" cy="566822"/>
          </a:xfrm>
          <a:prstGeom prst="rect">
            <a:avLst/>
          </a:prstGeom>
        </p:spPr>
        <p:txBody>
          <a:bodyPr vert="horz" wrap="square" lIns="0" tIns="12700" rIns="0" bIns="0" rtlCol="0">
            <a:spAutoFit/>
          </a:bodyPr>
          <a:lstStyle/>
          <a:p>
            <a:pPr marL="2823210" marR="5080" indent="-2811145" algn="ctr">
              <a:lnSpc>
                <a:spcPct val="100000"/>
              </a:lnSpc>
              <a:spcBef>
                <a:spcPts val="100"/>
              </a:spcBef>
            </a:pPr>
            <a:r>
              <a:rPr lang="tr-TR" dirty="0" err="1" smtClean="0"/>
              <a:t>İd</a:t>
            </a:r>
            <a:r>
              <a:rPr lang="tr-TR" dirty="0" smtClean="0"/>
              <a:t> – ego - </a:t>
            </a:r>
            <a:r>
              <a:rPr lang="tr-TR" dirty="0" err="1" smtClean="0"/>
              <a:t>süperego</a:t>
            </a:r>
            <a:endParaRPr spc="-5" dirty="0"/>
          </a:p>
        </p:txBody>
      </p:sp>
      <p:sp>
        <p:nvSpPr>
          <p:cNvPr id="3" name="object 3"/>
          <p:cNvSpPr txBox="1"/>
          <p:nvPr/>
        </p:nvSpPr>
        <p:spPr>
          <a:xfrm>
            <a:off x="916939" y="1848358"/>
            <a:ext cx="10055861" cy="2282676"/>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935" algn="l"/>
              </a:tabLst>
            </a:pPr>
            <a:r>
              <a:rPr lang="tr-TR" sz="2400" dirty="0" err="1" smtClean="0">
                <a:latin typeface="Times New Roman"/>
                <a:cs typeface="Times New Roman"/>
              </a:rPr>
              <a:t>İd</a:t>
            </a:r>
            <a:r>
              <a:rPr lang="tr-TR" sz="2400" dirty="0" smtClean="0">
                <a:latin typeface="Times New Roman"/>
                <a:cs typeface="Times New Roman"/>
              </a:rPr>
              <a:t> ve süper ego, egoya baskı ile iş yaptırmaya çalışırlar.</a:t>
            </a:r>
          </a:p>
          <a:p>
            <a:pPr marL="241300" indent="-229235">
              <a:lnSpc>
                <a:spcPct val="100000"/>
              </a:lnSpc>
              <a:spcBef>
                <a:spcPts val="100"/>
              </a:spcBef>
              <a:buFont typeface="Arial MT"/>
              <a:buChar char="•"/>
              <a:tabLst>
                <a:tab pos="241935" algn="l"/>
              </a:tabLst>
            </a:pPr>
            <a:r>
              <a:rPr lang="tr-TR" sz="2400" dirty="0" err="1" smtClean="0">
                <a:latin typeface="Times New Roman"/>
                <a:cs typeface="Times New Roman"/>
              </a:rPr>
              <a:t>İd</a:t>
            </a:r>
            <a:r>
              <a:rPr lang="tr-TR" sz="2400" dirty="0" smtClean="0">
                <a:latin typeface="Times New Roman"/>
                <a:cs typeface="Times New Roman"/>
              </a:rPr>
              <a:t> hemen yapılması için baskı yaparken, </a:t>
            </a:r>
            <a:r>
              <a:rPr lang="tr-TR" sz="2400" dirty="0" err="1" smtClean="0">
                <a:latin typeface="Times New Roman"/>
                <a:cs typeface="Times New Roman"/>
              </a:rPr>
              <a:t>süperego</a:t>
            </a:r>
            <a:r>
              <a:rPr lang="tr-TR" sz="2400" dirty="0" smtClean="0">
                <a:latin typeface="Times New Roman"/>
                <a:cs typeface="Times New Roman"/>
              </a:rPr>
              <a:t> bunun yapılmaması için baskı yapar</a:t>
            </a:r>
          </a:p>
          <a:p>
            <a:pPr marL="241300" indent="-229235">
              <a:lnSpc>
                <a:spcPct val="100000"/>
              </a:lnSpc>
              <a:spcBef>
                <a:spcPts val="100"/>
              </a:spcBef>
              <a:buFont typeface="Arial MT"/>
              <a:buChar char="•"/>
              <a:tabLst>
                <a:tab pos="241935" algn="l"/>
              </a:tabLst>
            </a:pPr>
            <a:r>
              <a:rPr lang="tr-TR" sz="2400" dirty="0" smtClean="0">
                <a:latin typeface="Times New Roman"/>
                <a:cs typeface="Times New Roman"/>
              </a:rPr>
              <a:t>Kişilik bu üç yapının savaştığı alandır.</a:t>
            </a:r>
          </a:p>
          <a:p>
            <a:pPr marL="241300" indent="-229235">
              <a:lnSpc>
                <a:spcPct val="100000"/>
              </a:lnSpc>
              <a:spcBef>
                <a:spcPts val="100"/>
              </a:spcBef>
              <a:buFont typeface="Arial MT"/>
              <a:buChar char="•"/>
              <a:tabLst>
                <a:tab pos="241935" algn="l"/>
              </a:tabLst>
            </a:pPr>
            <a:r>
              <a:rPr lang="tr-TR" sz="2400" spc="-5" dirty="0">
                <a:latin typeface="Times New Roman"/>
                <a:cs typeface="Times New Roman"/>
              </a:rPr>
              <a:t>Çatışma çözümünde</a:t>
            </a:r>
            <a:r>
              <a:rPr lang="tr-TR" sz="2400" spc="10" dirty="0">
                <a:latin typeface="Times New Roman"/>
                <a:cs typeface="Times New Roman"/>
              </a:rPr>
              <a:t> </a:t>
            </a:r>
            <a:r>
              <a:rPr lang="tr-TR" sz="2400" dirty="0">
                <a:latin typeface="Times New Roman"/>
                <a:cs typeface="Times New Roman"/>
              </a:rPr>
              <a:t>ego</a:t>
            </a:r>
            <a:r>
              <a:rPr lang="tr-TR" sz="2400" spc="5" dirty="0">
                <a:latin typeface="Times New Roman"/>
                <a:cs typeface="Times New Roman"/>
              </a:rPr>
              <a:t> </a:t>
            </a:r>
            <a:r>
              <a:rPr lang="tr-TR" sz="2400" spc="-5" dirty="0">
                <a:latin typeface="Times New Roman"/>
                <a:cs typeface="Times New Roman"/>
              </a:rPr>
              <a:t>savunma</a:t>
            </a:r>
            <a:r>
              <a:rPr lang="tr-TR" sz="2400" spc="5" dirty="0">
                <a:latin typeface="Times New Roman"/>
                <a:cs typeface="Times New Roman"/>
              </a:rPr>
              <a:t> </a:t>
            </a:r>
            <a:r>
              <a:rPr lang="tr-TR" sz="2400" spc="-5" dirty="0">
                <a:latin typeface="Times New Roman"/>
                <a:cs typeface="Times New Roman"/>
              </a:rPr>
              <a:t>mekanizmalarının</a:t>
            </a:r>
            <a:r>
              <a:rPr lang="tr-TR" sz="2400" spc="-20" dirty="0">
                <a:latin typeface="Times New Roman"/>
                <a:cs typeface="Times New Roman"/>
              </a:rPr>
              <a:t> </a:t>
            </a:r>
            <a:r>
              <a:rPr lang="tr-TR" sz="2400" dirty="0">
                <a:latin typeface="Times New Roman"/>
                <a:cs typeface="Times New Roman"/>
              </a:rPr>
              <a:t>rolü!</a:t>
            </a:r>
          </a:p>
          <a:p>
            <a:pPr>
              <a:lnSpc>
                <a:spcPct val="100000"/>
              </a:lnSpc>
              <a:spcBef>
                <a:spcPts val="5"/>
              </a:spcBef>
            </a:pPr>
            <a:endParaRPr lang="tr-TR" sz="2500" dirty="0">
              <a:latin typeface="Times New Roman"/>
              <a:cs typeface="Times New Roman"/>
            </a:endParaRPr>
          </a:p>
        </p:txBody>
      </p:sp>
    </p:spTree>
    <p:extLst>
      <p:ext uri="{BB962C8B-B14F-4D97-AF65-F5344CB8AC3E}">
        <p14:creationId xmlns:p14="http://schemas.microsoft.com/office/powerpoint/2010/main" val="1173556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Savunma Mekanizmaları</a:t>
            </a:r>
            <a:endParaRPr lang="tr-TR" dirty="0"/>
          </a:p>
        </p:txBody>
      </p:sp>
      <p:sp>
        <p:nvSpPr>
          <p:cNvPr id="3" name="Metin Yer Tutucusu 2"/>
          <p:cNvSpPr>
            <a:spLocks noGrp="1"/>
          </p:cNvSpPr>
          <p:nvPr>
            <p:ph type="body" idx="1"/>
          </p:nvPr>
        </p:nvSpPr>
        <p:spPr>
          <a:xfrm>
            <a:off x="915035" y="1490853"/>
            <a:ext cx="10361929" cy="4801314"/>
          </a:xfrm>
        </p:spPr>
        <p:txBody>
          <a:bodyPr/>
          <a:lstStyle/>
          <a:p>
            <a:pPr algn="ctr"/>
            <a:r>
              <a:rPr lang="tr-TR" sz="2000" dirty="0" err="1" smtClean="0"/>
              <a:t>Bilindışı</a:t>
            </a:r>
            <a:r>
              <a:rPr lang="tr-TR" sz="2000" dirty="0" smtClean="0"/>
              <a:t> kullanılır, kaygıyı algılamamızı önler!</a:t>
            </a:r>
          </a:p>
          <a:p>
            <a:pPr marL="914400" lvl="1" indent="-457200">
              <a:buFont typeface="+mj-lt"/>
              <a:buAutoNum type="arabicPeriod"/>
            </a:pPr>
            <a:endParaRPr lang="tr-TR" sz="1600" dirty="0"/>
          </a:p>
          <a:p>
            <a:pPr marL="457200" indent="-457200">
              <a:buFont typeface="+mj-lt"/>
              <a:buAutoNum type="arabicPeriod"/>
            </a:pPr>
            <a:r>
              <a:rPr lang="tr-TR" sz="2000" dirty="0"/>
              <a:t>İnkar (bazı gerçekleri kabul etmekte zorlanıldığında; acı verici, yıkıcı, </a:t>
            </a:r>
            <a:r>
              <a:rPr lang="tr-TR" sz="2000" dirty="0" err="1"/>
              <a:t>travmatik</a:t>
            </a:r>
            <a:r>
              <a:rPr lang="tr-TR" sz="2000" dirty="0"/>
              <a:t> olayların yaratacağı duygusal etkilerden kaçınmak için olay hiç gerçekleşmemiş gibi) </a:t>
            </a:r>
            <a:endParaRPr lang="tr-TR" sz="2000" dirty="0" smtClean="0"/>
          </a:p>
          <a:p>
            <a:pPr marL="914400" lvl="1" indent="-457200">
              <a:buFont typeface="Arial" panose="020B0604020202020204" pitchFamily="34" charset="0"/>
              <a:buChar char="•"/>
            </a:pPr>
            <a:r>
              <a:rPr lang="tr-TR" sz="1600" dirty="0" smtClean="0"/>
              <a:t>Çocuğu </a:t>
            </a:r>
            <a:r>
              <a:rPr lang="tr-TR" sz="1600" dirty="0"/>
              <a:t>vefat eden bir annenin, akşam yemeklerinde çocuğu için masaya bir tabak daha koyması, kıyafetlerini yıkayıp ütülemeye devam etmesi gibi. Bastırma (durum – olay hakkında düşünmemeyi, konuşmamayı tercih etme, görmezden gelme</a:t>
            </a:r>
            <a:r>
              <a:rPr lang="tr-TR" sz="1600" dirty="0" smtClean="0"/>
              <a:t>)</a:t>
            </a:r>
          </a:p>
          <a:p>
            <a:pPr lvl="1"/>
            <a:endParaRPr lang="tr-TR" sz="1600" dirty="0"/>
          </a:p>
          <a:p>
            <a:pPr marL="457200" indent="-457200">
              <a:buFont typeface="+mj-lt"/>
              <a:buAutoNum type="arabicPeriod"/>
            </a:pPr>
            <a:r>
              <a:rPr lang="tr-TR" sz="2000" dirty="0" smtClean="0"/>
              <a:t>Bastırma (durum – olay hakkında düşünmemeyi, konuşmamayı tercih etme, görmezden gelme)</a:t>
            </a:r>
          </a:p>
          <a:p>
            <a:pPr marL="914400" lvl="1" indent="-457200">
              <a:buFont typeface="Arial" panose="020B0604020202020204" pitchFamily="34" charset="0"/>
              <a:buChar char="•"/>
            </a:pPr>
            <a:r>
              <a:rPr lang="tr-TR" sz="1600" dirty="0" smtClean="0"/>
              <a:t>İnkardan farkı bu kişiler </a:t>
            </a:r>
            <a:r>
              <a:rPr lang="tr-TR" sz="1600" dirty="0"/>
              <a:t>yaşadıkları üzücü olayın farkındadırlar, o olayı yaşadıklarını kabul ederler fakat yaşadıklarıyla </a:t>
            </a:r>
            <a:r>
              <a:rPr lang="tr-TR" sz="1600" dirty="0" smtClean="0"/>
              <a:t>yüzleşmek istemezler.</a:t>
            </a:r>
          </a:p>
          <a:p>
            <a:pPr marL="914400" lvl="1" indent="-457200">
              <a:buFont typeface="Arial" panose="020B0604020202020204" pitchFamily="34" charset="0"/>
              <a:buChar char="•"/>
            </a:pPr>
            <a:r>
              <a:rPr lang="tr-TR" sz="1600" dirty="0" smtClean="0"/>
              <a:t>Kişinin boşanma sonrası </a:t>
            </a:r>
            <a:r>
              <a:rPr lang="tr-TR" sz="1600" dirty="0"/>
              <a:t>hiçbir şey düşünmeden sanki ömrü boyunca hiç evlenmemiş gibi ve eski eşini hiç tanımıyormuş </a:t>
            </a:r>
            <a:r>
              <a:rPr lang="tr-TR" sz="1600" dirty="0" smtClean="0"/>
              <a:t>gibi yaşaması</a:t>
            </a:r>
          </a:p>
          <a:p>
            <a:pPr lvl="1"/>
            <a:endParaRPr lang="tr-TR" sz="1600" dirty="0" smtClean="0"/>
          </a:p>
          <a:p>
            <a:pPr marL="457200" indent="-457200">
              <a:buFont typeface="+mj-lt"/>
              <a:buAutoNum type="arabicPeriod"/>
            </a:pPr>
            <a:r>
              <a:rPr lang="tr-TR" sz="2000" dirty="0" smtClean="0"/>
              <a:t>Yansıtma (İstenmeyen bir şeyi dış </a:t>
            </a:r>
            <a:r>
              <a:rPr lang="tr-TR" sz="2000" dirty="0"/>
              <a:t>dünyaya aktarması - </a:t>
            </a:r>
            <a:r>
              <a:rPr lang="tr-TR" sz="2000" dirty="0" smtClean="0"/>
              <a:t>bireyin </a:t>
            </a:r>
            <a:r>
              <a:rPr lang="tr-TR" sz="2000" dirty="0"/>
              <a:t>kendinde bulunan kusurları başkalarında görme </a:t>
            </a:r>
            <a:r>
              <a:rPr lang="tr-TR" sz="2000" dirty="0" smtClean="0"/>
              <a:t>)</a:t>
            </a:r>
          </a:p>
          <a:p>
            <a:pPr marL="914400" lvl="1" indent="-457200">
              <a:buFont typeface="Arial" panose="020B0604020202020204" pitchFamily="34" charset="0"/>
              <a:buChar char="•"/>
            </a:pPr>
            <a:r>
              <a:rPr lang="tr-TR" sz="1600" dirty="0"/>
              <a:t>derslerinde ve sınavlarında başarısız olan öğrencinin başarısızlığını öğretmene yüklemesi </a:t>
            </a:r>
            <a:endParaRPr lang="tr-TR" sz="1600" dirty="0" smtClean="0"/>
          </a:p>
          <a:p>
            <a:pPr marL="914400" lvl="1" indent="-457200">
              <a:buFont typeface="Arial" panose="020B0604020202020204" pitchFamily="34" charset="0"/>
              <a:buChar char="•"/>
            </a:pPr>
            <a:r>
              <a:rPr lang="tr-TR" sz="1600" dirty="0"/>
              <a:t>oyuncak koltuktan düşen küçük bir çocuğun koltuğu tekmelemesi </a:t>
            </a:r>
            <a:endParaRPr lang="tr-TR" sz="1600" dirty="0" smtClean="0"/>
          </a:p>
        </p:txBody>
      </p:sp>
    </p:spTree>
    <p:extLst>
      <p:ext uri="{BB962C8B-B14F-4D97-AF65-F5344CB8AC3E}">
        <p14:creationId xmlns:p14="http://schemas.microsoft.com/office/powerpoint/2010/main" val="2280246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4" name="Metin Yer Tutucusu 2"/>
          <p:cNvSpPr>
            <a:spLocks noGrp="1"/>
          </p:cNvSpPr>
          <p:nvPr>
            <p:ph type="body" idx="1"/>
          </p:nvPr>
        </p:nvSpPr>
        <p:spPr>
          <a:xfrm>
            <a:off x="915035" y="1490853"/>
            <a:ext cx="10361929" cy="5201424"/>
          </a:xfrm>
        </p:spPr>
        <p:txBody>
          <a:bodyPr/>
          <a:lstStyle/>
          <a:p>
            <a:pPr marL="457200" indent="-457200">
              <a:buFont typeface="+mj-lt"/>
              <a:buAutoNum type="arabicPeriod"/>
            </a:pPr>
            <a:r>
              <a:rPr lang="tr-TR" sz="2000" dirty="0"/>
              <a:t>Yer Değiştirme (Kişinin isteklerini ve kızgınlıklarını gerçek kızılan kişiye değil de daha az zarar gelecek bir kişiye yöneltmesi)</a:t>
            </a:r>
          </a:p>
          <a:p>
            <a:pPr marL="914400" lvl="1" indent="-457200">
              <a:buFont typeface="Arial" panose="020B0604020202020204" pitchFamily="34" charset="0"/>
              <a:buChar char="•"/>
            </a:pPr>
            <a:r>
              <a:rPr lang="tr-TR" sz="1600" dirty="0"/>
              <a:t>müdürüne kızan memurun karısına, kocasına kızan kadının çocuğuna, öğretmenine kızan öğrencinin arkadaşına gösterdiği </a:t>
            </a:r>
            <a:r>
              <a:rPr lang="tr-TR" sz="1600" dirty="0" smtClean="0"/>
              <a:t>tepkiler</a:t>
            </a:r>
          </a:p>
          <a:p>
            <a:pPr lvl="1"/>
            <a:endParaRPr lang="tr-TR" sz="1600" dirty="0"/>
          </a:p>
          <a:p>
            <a:pPr marL="457200" indent="-457200">
              <a:buFont typeface="+mj-lt"/>
              <a:buAutoNum type="arabicPeriod"/>
            </a:pPr>
            <a:r>
              <a:rPr lang="tr-TR" sz="2000" dirty="0" smtClean="0"/>
              <a:t>Yüceltme </a:t>
            </a:r>
            <a:r>
              <a:rPr lang="tr-TR" sz="1800" dirty="0"/>
              <a:t>(İlkel nitelikteki eğilim ve istekler doğal amaçlarından çevrilerek toplumca beğenilen etkinliklere </a:t>
            </a:r>
            <a:r>
              <a:rPr lang="tr-TR" sz="1800" dirty="0" smtClean="0"/>
              <a:t>dönüştürmek)</a:t>
            </a:r>
          </a:p>
          <a:p>
            <a:pPr marL="914400" lvl="1" indent="-457200">
              <a:buFont typeface="Arial" panose="020B0604020202020204" pitchFamily="34" charset="0"/>
              <a:buChar char="•"/>
            </a:pPr>
            <a:r>
              <a:rPr lang="tr-TR" sz="1600" dirty="0" smtClean="0"/>
              <a:t>Polisliği seçmek, </a:t>
            </a:r>
            <a:r>
              <a:rPr lang="tr-TR" sz="1600" dirty="0" err="1" smtClean="0"/>
              <a:t>heykeltraş</a:t>
            </a:r>
            <a:r>
              <a:rPr lang="tr-TR" sz="1600" dirty="0" smtClean="0"/>
              <a:t> olup çıplak objeler üretmek</a:t>
            </a:r>
          </a:p>
          <a:p>
            <a:pPr lvl="1"/>
            <a:endParaRPr lang="tr-TR" sz="1600" dirty="0" smtClean="0"/>
          </a:p>
          <a:p>
            <a:pPr marL="457200" indent="-457200">
              <a:buFont typeface="+mj-lt"/>
              <a:buAutoNum type="arabicPeriod"/>
            </a:pPr>
            <a:r>
              <a:rPr lang="tr-TR" sz="2000" dirty="0" smtClean="0"/>
              <a:t>Karşıt </a:t>
            </a:r>
            <a:r>
              <a:rPr lang="tr-TR" sz="2000" dirty="0"/>
              <a:t>Tepki Oluşturma </a:t>
            </a:r>
            <a:r>
              <a:rPr lang="tr-TR" sz="2000" dirty="0" smtClean="0"/>
              <a:t>(</a:t>
            </a:r>
            <a:r>
              <a:rPr lang="tr-TR" sz="1800" dirty="0" smtClean="0"/>
              <a:t>Suçluluk </a:t>
            </a:r>
            <a:r>
              <a:rPr lang="tr-TR" sz="1800" dirty="0"/>
              <a:t>duygusu yaratan tehlikeli istekler çok yoğun olduğunda bunların baskı altında tutulması da güçlendiğinden kişi, bu isteklerinin tam karşıtı olan bilinçli tutum ve davranışlar </a:t>
            </a:r>
            <a:r>
              <a:rPr lang="tr-TR" sz="1800" dirty="0" smtClean="0"/>
              <a:t>geliştirerek)</a:t>
            </a:r>
          </a:p>
          <a:p>
            <a:pPr marL="742950" lvl="1" indent="-285750">
              <a:buFont typeface="Arial" panose="020B0604020202020204" pitchFamily="34" charset="0"/>
              <a:buChar char="•"/>
            </a:pPr>
            <a:r>
              <a:rPr lang="tr-TR" sz="1600" dirty="0" smtClean="0"/>
              <a:t>Hiç sevmediğin birini çok seviyormuş gibi yapmak, libidosu çok yüksekken aşırı ahlaki davranmak</a:t>
            </a:r>
          </a:p>
          <a:p>
            <a:pPr lvl="1"/>
            <a:endParaRPr lang="tr-TR" sz="1600" dirty="0" smtClean="0"/>
          </a:p>
          <a:p>
            <a:pPr marL="457200" indent="-457200">
              <a:buFont typeface="+mj-lt"/>
              <a:buAutoNum type="arabicPeriod"/>
            </a:pPr>
            <a:r>
              <a:rPr lang="tr-TR" sz="2000" dirty="0" smtClean="0"/>
              <a:t>Mantığa </a:t>
            </a:r>
            <a:r>
              <a:rPr lang="tr-TR" sz="2000" dirty="0"/>
              <a:t>Bürünme (Kişi yapamadığı veya başaramadığı bir şeyi mantıksal açıdan ele alarak kendince nedenler ve mazeretler bularak, kendi davranışını olduğundan daha az yanlış veya farklı </a:t>
            </a:r>
            <a:r>
              <a:rPr lang="tr-TR" sz="2000" dirty="0" smtClean="0"/>
              <a:t>gösterme)</a:t>
            </a:r>
          </a:p>
          <a:p>
            <a:pPr marL="914400" lvl="1" indent="-457200">
              <a:buFont typeface="Arial" panose="020B0604020202020204" pitchFamily="34" charset="0"/>
              <a:buChar char="•"/>
            </a:pPr>
            <a:r>
              <a:rPr lang="tr-TR" sz="1600" dirty="0"/>
              <a:t>hırsızlık yapan kişinin çaldığı şeyler için kendinde hak görmesi, </a:t>
            </a:r>
            <a:endParaRPr lang="tr-TR" sz="1600" dirty="0" smtClean="0"/>
          </a:p>
          <a:p>
            <a:pPr marL="914400" lvl="1" indent="-457200">
              <a:buFont typeface="Arial" panose="020B0604020202020204" pitchFamily="34" charset="0"/>
              <a:buChar char="•"/>
            </a:pPr>
            <a:r>
              <a:rPr lang="tr-TR" sz="1600" dirty="0"/>
              <a:t>şiddete uğrayan bir kadın için “O da o kadar açık giyinmeseydi başına bunlar gelmezdi” </a:t>
            </a:r>
            <a:endParaRPr lang="tr-TR" sz="1600" dirty="0" smtClean="0"/>
          </a:p>
        </p:txBody>
      </p:sp>
    </p:spTree>
    <p:extLst>
      <p:ext uri="{BB962C8B-B14F-4D97-AF65-F5344CB8AC3E}">
        <p14:creationId xmlns:p14="http://schemas.microsoft.com/office/powerpoint/2010/main" val="2605013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0694" y="725500"/>
            <a:ext cx="9430106" cy="566822"/>
          </a:xfrm>
          <a:prstGeom prst="rect">
            <a:avLst/>
          </a:prstGeom>
        </p:spPr>
        <p:txBody>
          <a:bodyPr vert="horz" wrap="square" lIns="0" tIns="12700" rIns="0" bIns="0" rtlCol="0">
            <a:spAutoFit/>
          </a:bodyPr>
          <a:lstStyle/>
          <a:p>
            <a:pPr marL="12700">
              <a:lnSpc>
                <a:spcPct val="100000"/>
              </a:lnSpc>
              <a:spcBef>
                <a:spcPts val="100"/>
              </a:spcBef>
            </a:pPr>
            <a:r>
              <a:rPr lang="tr-TR" i="0" spc="-5" dirty="0" smtClean="0"/>
              <a:t>5</a:t>
            </a:r>
            <a:r>
              <a:rPr lang="tr-TR" i="0" spc="-5" dirty="0" smtClean="0">
                <a:latin typeface="Times New Roman"/>
                <a:cs typeface="Times New Roman"/>
              </a:rPr>
              <a:t>.2.</a:t>
            </a:r>
            <a:r>
              <a:rPr lang="tr-TR" i="0" spc="-10" dirty="0" smtClean="0">
                <a:latin typeface="Times New Roman"/>
                <a:cs typeface="Times New Roman"/>
              </a:rPr>
              <a:t> </a:t>
            </a:r>
            <a:r>
              <a:rPr lang="tr-TR" i="0" spc="-5" dirty="0" smtClean="0">
                <a:latin typeface="Times New Roman"/>
                <a:cs typeface="Times New Roman"/>
              </a:rPr>
              <a:t>HÜMANİSTİK </a:t>
            </a:r>
            <a:r>
              <a:rPr lang="tr-TR" i="0" dirty="0" smtClean="0"/>
              <a:t>YAKLAŞIM</a:t>
            </a:r>
            <a:endParaRPr lang="tr-TR" i="0" dirty="0">
              <a:latin typeface="Times New Roman"/>
              <a:cs typeface="Times New Roman"/>
            </a:endParaRPr>
          </a:p>
        </p:txBody>
      </p:sp>
      <p:sp>
        <p:nvSpPr>
          <p:cNvPr id="3" name="object 3"/>
          <p:cNvSpPr txBox="1"/>
          <p:nvPr/>
        </p:nvSpPr>
        <p:spPr>
          <a:xfrm>
            <a:off x="780694" y="1558290"/>
            <a:ext cx="10633710" cy="4139595"/>
          </a:xfrm>
          <a:prstGeom prst="rect">
            <a:avLst/>
          </a:prstGeom>
        </p:spPr>
        <p:txBody>
          <a:bodyPr vert="horz" wrap="square" lIns="0" tIns="12700" rIns="0" bIns="0" rtlCol="0">
            <a:spAutoFit/>
          </a:bodyPr>
          <a:lstStyle/>
          <a:p>
            <a:pPr marL="240665" marR="5080" indent="-228600" algn="just">
              <a:lnSpc>
                <a:spcPct val="100000"/>
              </a:lnSpc>
              <a:spcBef>
                <a:spcPts val="100"/>
              </a:spcBef>
              <a:buFont typeface="Arial MT"/>
              <a:buChar char="•"/>
              <a:tabLst>
                <a:tab pos="241300" algn="l"/>
              </a:tabLst>
            </a:pPr>
            <a:r>
              <a:rPr sz="2400" dirty="0">
                <a:latin typeface="Times New Roman"/>
                <a:cs typeface="Times New Roman"/>
              </a:rPr>
              <a:t>‘İnsan </a:t>
            </a:r>
            <a:r>
              <a:rPr sz="2400" spc="-5" dirty="0">
                <a:latin typeface="Times New Roman"/>
                <a:cs typeface="Times New Roman"/>
              </a:rPr>
              <a:t>varoluşunun amacı, içindeki gizli güçlerin çatışmalarıyla boğuşarak bir </a:t>
            </a:r>
            <a:r>
              <a:rPr sz="2400" spc="-15" dirty="0">
                <a:latin typeface="Times New Roman"/>
                <a:cs typeface="Times New Roman"/>
              </a:rPr>
              <a:t>yol </a:t>
            </a:r>
            <a:r>
              <a:rPr sz="2400" spc="-10" dirty="0">
                <a:latin typeface="Times New Roman"/>
                <a:cs typeface="Times New Roman"/>
              </a:rPr>
              <a:t> </a:t>
            </a:r>
            <a:r>
              <a:rPr sz="2400" spc="-5" dirty="0">
                <a:latin typeface="Times New Roman"/>
                <a:cs typeface="Times New Roman"/>
              </a:rPr>
              <a:t>bulmaya</a:t>
            </a:r>
            <a:r>
              <a:rPr sz="2400" dirty="0">
                <a:latin typeface="Times New Roman"/>
                <a:cs typeface="Times New Roman"/>
              </a:rPr>
              <a:t> </a:t>
            </a:r>
            <a:r>
              <a:rPr sz="2400" spc="-5" dirty="0">
                <a:latin typeface="Times New Roman"/>
                <a:cs typeface="Times New Roman"/>
              </a:rPr>
              <a:t>çalışmanın</a:t>
            </a:r>
            <a:r>
              <a:rPr sz="2400" dirty="0">
                <a:latin typeface="Times New Roman"/>
                <a:cs typeface="Times New Roman"/>
              </a:rPr>
              <a:t> </a:t>
            </a:r>
            <a:r>
              <a:rPr sz="2400" spc="-5" dirty="0">
                <a:latin typeface="Times New Roman"/>
                <a:cs typeface="Times New Roman"/>
              </a:rPr>
              <a:t>çok</a:t>
            </a:r>
            <a:r>
              <a:rPr sz="2400" dirty="0">
                <a:latin typeface="Times New Roman"/>
                <a:cs typeface="Times New Roman"/>
              </a:rPr>
              <a:t> daha</a:t>
            </a:r>
            <a:r>
              <a:rPr sz="2400" spc="5" dirty="0">
                <a:latin typeface="Times New Roman"/>
                <a:cs typeface="Times New Roman"/>
              </a:rPr>
              <a:t> </a:t>
            </a:r>
            <a:r>
              <a:rPr sz="2400" spc="-15" dirty="0">
                <a:latin typeface="Times New Roman"/>
                <a:cs typeface="Times New Roman"/>
              </a:rPr>
              <a:t>ötesindedir.</a:t>
            </a:r>
            <a:r>
              <a:rPr sz="2400" spc="-10" dirty="0">
                <a:latin typeface="Times New Roman"/>
                <a:cs typeface="Times New Roman"/>
              </a:rPr>
              <a:t> </a:t>
            </a:r>
            <a:r>
              <a:rPr sz="2400" spc="-5" dirty="0">
                <a:latin typeface="Times New Roman"/>
                <a:cs typeface="Times New Roman"/>
              </a:rPr>
              <a:t>Bu</a:t>
            </a:r>
            <a:r>
              <a:rPr sz="2400" dirty="0">
                <a:latin typeface="Times New Roman"/>
                <a:cs typeface="Times New Roman"/>
              </a:rPr>
              <a:t> yüzden,</a:t>
            </a:r>
            <a:r>
              <a:rPr sz="2400" spc="5" dirty="0">
                <a:latin typeface="Times New Roman"/>
                <a:cs typeface="Times New Roman"/>
              </a:rPr>
              <a:t> </a:t>
            </a:r>
            <a:r>
              <a:rPr sz="2400" spc="-5" dirty="0">
                <a:latin typeface="Times New Roman"/>
                <a:cs typeface="Times New Roman"/>
              </a:rPr>
              <a:t>insanların</a:t>
            </a:r>
            <a:r>
              <a:rPr sz="2400" spc="590" dirty="0">
                <a:latin typeface="Times New Roman"/>
                <a:cs typeface="Times New Roman"/>
              </a:rPr>
              <a:t> </a:t>
            </a:r>
            <a:r>
              <a:rPr sz="2400" spc="-5" dirty="0">
                <a:latin typeface="Times New Roman"/>
                <a:cs typeface="Times New Roman"/>
              </a:rPr>
              <a:t>geçmişlerinde </a:t>
            </a:r>
            <a:r>
              <a:rPr sz="2400" dirty="0">
                <a:latin typeface="Times New Roman"/>
                <a:cs typeface="Times New Roman"/>
              </a:rPr>
              <a:t> </a:t>
            </a:r>
            <a:r>
              <a:rPr sz="2400" spc="-5" dirty="0">
                <a:latin typeface="Times New Roman"/>
                <a:cs typeface="Times New Roman"/>
              </a:rPr>
              <a:t>nelere</a:t>
            </a:r>
            <a:r>
              <a:rPr sz="2400" dirty="0">
                <a:latin typeface="Times New Roman"/>
                <a:cs typeface="Times New Roman"/>
              </a:rPr>
              <a:t> </a:t>
            </a:r>
            <a:r>
              <a:rPr sz="2400" spc="-5" dirty="0">
                <a:latin typeface="Times New Roman"/>
                <a:cs typeface="Times New Roman"/>
              </a:rPr>
              <a:t>saplanıp</a:t>
            </a:r>
            <a:r>
              <a:rPr sz="2400" dirty="0">
                <a:latin typeface="Times New Roman"/>
                <a:cs typeface="Times New Roman"/>
              </a:rPr>
              <a:t> </a:t>
            </a:r>
            <a:r>
              <a:rPr sz="2400" spc="-5" dirty="0">
                <a:latin typeface="Times New Roman"/>
                <a:cs typeface="Times New Roman"/>
              </a:rPr>
              <a:t>kaldıklarıyla</a:t>
            </a:r>
            <a:r>
              <a:rPr sz="2400" dirty="0">
                <a:latin typeface="Times New Roman"/>
                <a:cs typeface="Times New Roman"/>
              </a:rPr>
              <a:t> </a:t>
            </a:r>
            <a:r>
              <a:rPr sz="2400" spc="-5" dirty="0">
                <a:latin typeface="Times New Roman"/>
                <a:cs typeface="Times New Roman"/>
              </a:rPr>
              <a:t>uğraşmak</a:t>
            </a:r>
            <a:r>
              <a:rPr sz="2400" dirty="0">
                <a:latin typeface="Times New Roman"/>
                <a:cs typeface="Times New Roman"/>
              </a:rPr>
              <a:t> </a:t>
            </a:r>
            <a:r>
              <a:rPr sz="2400" spc="-5" dirty="0">
                <a:latin typeface="Times New Roman"/>
                <a:cs typeface="Times New Roman"/>
              </a:rPr>
              <a:t>yerine,</a:t>
            </a:r>
            <a:r>
              <a:rPr sz="2400" dirty="0">
                <a:latin typeface="Times New Roman"/>
                <a:cs typeface="Times New Roman"/>
              </a:rPr>
              <a:t> </a:t>
            </a:r>
            <a:r>
              <a:rPr sz="2400" spc="-5" dirty="0">
                <a:latin typeface="Times New Roman"/>
                <a:cs typeface="Times New Roman"/>
              </a:rPr>
              <a:t>şimdi</a:t>
            </a:r>
            <a:r>
              <a:rPr sz="2400" dirty="0">
                <a:latin typeface="Times New Roman"/>
                <a:cs typeface="Times New Roman"/>
              </a:rPr>
              <a:t> </a:t>
            </a:r>
            <a:r>
              <a:rPr sz="2400" spc="-5" dirty="0">
                <a:latin typeface="Times New Roman"/>
                <a:cs typeface="Times New Roman"/>
              </a:rPr>
              <a:t>kendilerini</a:t>
            </a:r>
            <a:r>
              <a:rPr sz="2400" dirty="0">
                <a:latin typeface="Times New Roman"/>
                <a:cs typeface="Times New Roman"/>
              </a:rPr>
              <a:t> </a:t>
            </a:r>
            <a:r>
              <a:rPr sz="2400" spc="-5" dirty="0">
                <a:latin typeface="Times New Roman"/>
                <a:cs typeface="Times New Roman"/>
              </a:rPr>
              <a:t>nasıl </a:t>
            </a:r>
            <a:r>
              <a:rPr sz="2400" dirty="0">
                <a:latin typeface="Times New Roman"/>
                <a:cs typeface="Times New Roman"/>
              </a:rPr>
              <a:t> </a:t>
            </a:r>
            <a:r>
              <a:rPr sz="2400" spc="-5" dirty="0">
                <a:latin typeface="Times New Roman"/>
                <a:cs typeface="Times New Roman"/>
              </a:rPr>
              <a:t>değerlendirdikleri</a:t>
            </a:r>
            <a:r>
              <a:rPr sz="2400" spc="-25" dirty="0">
                <a:latin typeface="Times New Roman"/>
                <a:cs typeface="Times New Roman"/>
              </a:rPr>
              <a:t> </a:t>
            </a:r>
            <a:r>
              <a:rPr sz="2400" dirty="0">
                <a:latin typeface="Times New Roman"/>
                <a:cs typeface="Times New Roman"/>
              </a:rPr>
              <a:t>ve</a:t>
            </a:r>
            <a:r>
              <a:rPr sz="2400" spc="5" dirty="0">
                <a:latin typeface="Times New Roman"/>
                <a:cs typeface="Times New Roman"/>
              </a:rPr>
              <a:t> </a:t>
            </a:r>
            <a:r>
              <a:rPr sz="2400" spc="-5" dirty="0">
                <a:latin typeface="Times New Roman"/>
                <a:cs typeface="Times New Roman"/>
              </a:rPr>
              <a:t>değişme potansiyellerinin</a:t>
            </a:r>
            <a:r>
              <a:rPr sz="2400" spc="-25" dirty="0">
                <a:latin typeface="Times New Roman"/>
                <a:cs typeface="Times New Roman"/>
              </a:rPr>
              <a:t> </a:t>
            </a:r>
            <a:r>
              <a:rPr sz="2400" dirty="0">
                <a:latin typeface="Times New Roman"/>
                <a:cs typeface="Times New Roman"/>
              </a:rPr>
              <a:t>ne</a:t>
            </a:r>
            <a:r>
              <a:rPr sz="2400" spc="10" dirty="0">
                <a:latin typeface="Times New Roman"/>
                <a:cs typeface="Times New Roman"/>
              </a:rPr>
              <a:t> </a:t>
            </a:r>
            <a:r>
              <a:rPr sz="2400" dirty="0">
                <a:latin typeface="Times New Roman"/>
                <a:cs typeface="Times New Roman"/>
              </a:rPr>
              <a:t>olduğu ile</a:t>
            </a:r>
            <a:r>
              <a:rPr sz="2400" spc="-20" dirty="0">
                <a:latin typeface="Times New Roman"/>
                <a:cs typeface="Times New Roman"/>
              </a:rPr>
              <a:t> </a:t>
            </a:r>
            <a:r>
              <a:rPr sz="2400" spc="-10" dirty="0" err="1">
                <a:latin typeface="Times New Roman"/>
                <a:cs typeface="Times New Roman"/>
              </a:rPr>
              <a:t>ilgilenilmelidir</a:t>
            </a:r>
            <a:r>
              <a:rPr sz="2400" spc="-10" dirty="0" smtClean="0">
                <a:latin typeface="Times New Roman"/>
                <a:cs typeface="Times New Roman"/>
              </a:rPr>
              <a:t>.’</a:t>
            </a:r>
            <a:endParaRPr lang="tr-TR" sz="2400" spc="-10" dirty="0" smtClean="0">
              <a:latin typeface="Times New Roman"/>
              <a:cs typeface="Times New Roman"/>
            </a:endParaRPr>
          </a:p>
          <a:p>
            <a:pPr marL="697865" marR="5080" lvl="1" indent="-228600" algn="just">
              <a:spcBef>
                <a:spcPts val="100"/>
              </a:spcBef>
              <a:buFont typeface="Arial MT"/>
              <a:buChar char="•"/>
              <a:tabLst>
                <a:tab pos="241300" algn="l"/>
              </a:tabLst>
            </a:pPr>
            <a:r>
              <a:rPr lang="tr-TR" sz="2400" spc="-10" dirty="0" smtClean="0">
                <a:latin typeface="Times New Roman"/>
                <a:cs typeface="Times New Roman"/>
              </a:rPr>
              <a:t>Şimdi ve Burada İlkesi</a:t>
            </a:r>
          </a:p>
          <a:p>
            <a:pPr marL="469265" marR="5080" lvl="1" algn="just">
              <a:spcBef>
                <a:spcPts val="100"/>
              </a:spcBef>
              <a:tabLst>
                <a:tab pos="241300" algn="l"/>
              </a:tabLst>
            </a:pPr>
            <a:endParaRPr lang="tr-TR" sz="2400" spc="-10" dirty="0">
              <a:latin typeface="Times New Roman"/>
              <a:cs typeface="Times New Roman"/>
            </a:endParaRPr>
          </a:p>
          <a:p>
            <a:pPr marL="469265" marR="5080" lvl="1" algn="just">
              <a:spcBef>
                <a:spcPts val="100"/>
              </a:spcBef>
              <a:tabLst>
                <a:tab pos="241300" algn="l"/>
              </a:tabLst>
            </a:pPr>
            <a:r>
              <a:rPr lang="tr-TR" sz="2400" spc="-5" dirty="0" smtClean="0">
                <a:latin typeface="Times New Roman"/>
                <a:cs typeface="Times New Roman"/>
              </a:rPr>
              <a:t>Kişiliği</a:t>
            </a:r>
            <a:r>
              <a:rPr lang="tr-TR" sz="2400" spc="-5" dirty="0">
                <a:latin typeface="Times New Roman"/>
                <a:cs typeface="Times New Roman"/>
              </a:rPr>
              <a:t>, sağlıklı bireysel büyüme potansiyeli temelinde ele alan kuramlardır. </a:t>
            </a:r>
          </a:p>
          <a:p>
            <a:pPr marL="469265" marR="5080" lvl="1" algn="just">
              <a:spcBef>
                <a:spcPts val="100"/>
              </a:spcBef>
              <a:tabLst>
                <a:tab pos="241300" algn="l"/>
              </a:tabLst>
            </a:pPr>
            <a:endParaRPr lang="tr-TR" sz="2400" spc="-5" dirty="0">
              <a:latin typeface="Times New Roman"/>
              <a:cs typeface="Times New Roman"/>
            </a:endParaRPr>
          </a:p>
          <a:p>
            <a:pPr marL="469265" marR="5080" lvl="1" algn="just">
              <a:spcBef>
                <a:spcPts val="100"/>
              </a:spcBef>
              <a:tabLst>
                <a:tab pos="241300" algn="l"/>
              </a:tabLst>
            </a:pPr>
            <a:r>
              <a:rPr lang="tr-TR" sz="2400" spc="-5" dirty="0">
                <a:latin typeface="Times New Roman"/>
                <a:cs typeface="Times New Roman"/>
              </a:rPr>
              <a:t>Bu psikologlar, davranışçılığın bilimsel objektifliğinin aksine insanların yaşantılarına yönelik </a:t>
            </a:r>
            <a:r>
              <a:rPr lang="tr-TR" sz="2400" spc="-5" dirty="0" err="1">
                <a:latin typeface="Times New Roman"/>
                <a:cs typeface="Times New Roman"/>
              </a:rPr>
              <a:t>özbildirimleri</a:t>
            </a:r>
            <a:r>
              <a:rPr lang="tr-TR" sz="2400" spc="-5" dirty="0">
                <a:latin typeface="Times New Roman"/>
                <a:cs typeface="Times New Roman"/>
              </a:rPr>
              <a:t> ve duyguları üzerinden araştırmalar yürütmüşlerdir. </a:t>
            </a:r>
            <a:endParaRPr sz="2400" spc="-5" dirty="0">
              <a:latin typeface="Times New Roman"/>
              <a:cs typeface="Times New Roman"/>
            </a:endParaRPr>
          </a:p>
        </p:txBody>
      </p:sp>
    </p:spTree>
    <p:extLst>
      <p:ext uri="{BB962C8B-B14F-4D97-AF65-F5344CB8AC3E}">
        <p14:creationId xmlns:p14="http://schemas.microsoft.com/office/powerpoint/2010/main" val="3802011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0694" y="725500"/>
            <a:ext cx="9353906" cy="566822"/>
          </a:xfrm>
          <a:prstGeom prst="rect">
            <a:avLst/>
          </a:prstGeom>
        </p:spPr>
        <p:txBody>
          <a:bodyPr vert="horz" wrap="square" lIns="0" tIns="12700" rIns="0" bIns="0" rtlCol="0">
            <a:spAutoFit/>
          </a:bodyPr>
          <a:lstStyle/>
          <a:p>
            <a:pPr marL="12700">
              <a:lnSpc>
                <a:spcPct val="100000"/>
              </a:lnSpc>
              <a:spcBef>
                <a:spcPts val="100"/>
              </a:spcBef>
            </a:pPr>
            <a:r>
              <a:rPr lang="tr-TR" i="0" spc="-5" dirty="0" smtClean="0">
                <a:latin typeface="Times New Roman"/>
                <a:cs typeface="Times New Roman"/>
              </a:rPr>
              <a:t>5. </a:t>
            </a:r>
            <a:r>
              <a:rPr i="0" spc="-5" dirty="0" smtClean="0">
                <a:latin typeface="Times New Roman"/>
                <a:cs typeface="Times New Roman"/>
              </a:rPr>
              <a:t>2.</a:t>
            </a:r>
            <a:r>
              <a:rPr lang="tr-TR" i="0" spc="-5" dirty="0" smtClean="0">
                <a:latin typeface="Times New Roman"/>
                <a:cs typeface="Times New Roman"/>
              </a:rPr>
              <a:t>1.</a:t>
            </a:r>
            <a:r>
              <a:rPr i="0" spc="-10" dirty="0" smtClean="0">
                <a:latin typeface="Times New Roman"/>
                <a:cs typeface="Times New Roman"/>
              </a:rPr>
              <a:t> </a:t>
            </a:r>
            <a:r>
              <a:rPr i="0" spc="-5" dirty="0">
                <a:latin typeface="Times New Roman"/>
                <a:cs typeface="Times New Roman"/>
              </a:rPr>
              <a:t>Hümanistik </a:t>
            </a:r>
            <a:r>
              <a:rPr i="0" dirty="0">
                <a:latin typeface="Times New Roman"/>
                <a:cs typeface="Times New Roman"/>
              </a:rPr>
              <a:t>kuram</a:t>
            </a:r>
            <a:r>
              <a:rPr i="0" spc="-20" dirty="0">
                <a:latin typeface="Times New Roman"/>
                <a:cs typeface="Times New Roman"/>
              </a:rPr>
              <a:t> </a:t>
            </a:r>
            <a:r>
              <a:rPr i="0" spc="-5" dirty="0" err="1">
                <a:latin typeface="Times New Roman"/>
                <a:cs typeface="Times New Roman"/>
              </a:rPr>
              <a:t>ve</a:t>
            </a:r>
            <a:r>
              <a:rPr i="0" dirty="0">
                <a:latin typeface="Times New Roman"/>
                <a:cs typeface="Times New Roman"/>
              </a:rPr>
              <a:t> </a:t>
            </a:r>
            <a:r>
              <a:rPr lang="tr-TR" i="0" dirty="0" smtClean="0">
                <a:latin typeface="Times New Roman"/>
                <a:cs typeface="Times New Roman"/>
              </a:rPr>
              <a:t>Abraham </a:t>
            </a:r>
            <a:r>
              <a:rPr lang="tr-TR" i="0" dirty="0" err="1" smtClean="0">
                <a:latin typeface="Times New Roman"/>
                <a:cs typeface="Times New Roman"/>
              </a:rPr>
              <a:t>Maslow</a:t>
            </a:r>
            <a:endParaRPr i="0" dirty="0">
              <a:latin typeface="Times New Roman"/>
              <a:cs typeface="Times New Roman"/>
            </a:endParaRPr>
          </a:p>
        </p:txBody>
      </p:sp>
      <p:sp>
        <p:nvSpPr>
          <p:cNvPr id="3" name="object 3"/>
          <p:cNvSpPr txBox="1"/>
          <p:nvPr/>
        </p:nvSpPr>
        <p:spPr>
          <a:xfrm>
            <a:off x="780694" y="1682622"/>
            <a:ext cx="10633075" cy="4516621"/>
          </a:xfrm>
          <a:prstGeom prst="rect">
            <a:avLst/>
          </a:prstGeom>
        </p:spPr>
        <p:txBody>
          <a:bodyPr vert="horz" wrap="square" lIns="0" tIns="12700" rIns="0" bIns="0" rtlCol="0">
            <a:spAutoFit/>
          </a:bodyPr>
          <a:lstStyle/>
          <a:p>
            <a:pPr marL="240665" marR="5080" indent="-228600">
              <a:lnSpc>
                <a:spcPct val="100000"/>
              </a:lnSpc>
              <a:spcBef>
                <a:spcPts val="100"/>
              </a:spcBef>
              <a:buFont typeface="Arial MT"/>
              <a:buChar char="•"/>
              <a:tabLst>
                <a:tab pos="241300" algn="l"/>
              </a:tabLst>
            </a:pPr>
            <a:r>
              <a:rPr lang="tr-TR" sz="2400" dirty="0" smtClean="0">
                <a:latin typeface="Times New Roman"/>
                <a:cs typeface="Times New Roman"/>
              </a:rPr>
              <a:t>İnsanların </a:t>
            </a:r>
            <a:r>
              <a:rPr lang="tr-TR" sz="2400" dirty="0">
                <a:latin typeface="Times New Roman"/>
                <a:cs typeface="Times New Roman"/>
              </a:rPr>
              <a:t>temelde iyi olduğunu ve kendini gerçekleştirme eğilimleri ile donatıldığını savunmaktadır. </a:t>
            </a:r>
            <a:endParaRPr lang="tr-TR" sz="2400" dirty="0" smtClean="0">
              <a:latin typeface="Times New Roman"/>
              <a:cs typeface="Times New Roman"/>
            </a:endParaRPr>
          </a:p>
          <a:p>
            <a:pPr marL="12065" marR="5080">
              <a:lnSpc>
                <a:spcPct val="100000"/>
              </a:lnSpc>
              <a:spcBef>
                <a:spcPts val="100"/>
              </a:spcBef>
              <a:tabLst>
                <a:tab pos="241300" algn="l"/>
              </a:tabLst>
            </a:pPr>
            <a:endParaRPr lang="tr-TR" sz="2400" b="1" i="1" dirty="0">
              <a:solidFill>
                <a:srgbClr val="4471C4"/>
              </a:solidFill>
              <a:latin typeface="Times New Roman"/>
              <a:cs typeface="Times New Roman"/>
            </a:endParaRPr>
          </a:p>
          <a:p>
            <a:pPr marL="12065" marR="5080">
              <a:lnSpc>
                <a:spcPct val="100000"/>
              </a:lnSpc>
              <a:spcBef>
                <a:spcPts val="100"/>
              </a:spcBef>
              <a:tabLst>
                <a:tab pos="241300" algn="l"/>
              </a:tabLst>
            </a:pPr>
            <a:r>
              <a:rPr sz="2600" b="1" i="1" dirty="0" err="1" smtClean="0">
                <a:solidFill>
                  <a:srgbClr val="4471C4"/>
                </a:solidFill>
                <a:latin typeface="Times New Roman"/>
                <a:cs typeface="Times New Roman"/>
              </a:rPr>
              <a:t>Kendini</a:t>
            </a:r>
            <a:r>
              <a:rPr sz="2600" b="1" i="1" spc="-15" dirty="0" smtClean="0">
                <a:solidFill>
                  <a:srgbClr val="4471C4"/>
                </a:solidFill>
                <a:latin typeface="Times New Roman"/>
                <a:cs typeface="Times New Roman"/>
              </a:rPr>
              <a:t> </a:t>
            </a:r>
            <a:r>
              <a:rPr sz="2600" b="1" i="1" spc="-5" dirty="0">
                <a:solidFill>
                  <a:srgbClr val="4471C4"/>
                </a:solidFill>
                <a:latin typeface="Times New Roman"/>
                <a:cs typeface="Times New Roman"/>
              </a:rPr>
              <a:t>gerçekleştirme</a:t>
            </a:r>
            <a:r>
              <a:rPr sz="2600" b="1" i="1" spc="-10" dirty="0">
                <a:solidFill>
                  <a:srgbClr val="4471C4"/>
                </a:solidFill>
                <a:latin typeface="Times New Roman"/>
                <a:cs typeface="Times New Roman"/>
              </a:rPr>
              <a:t> </a:t>
            </a:r>
            <a:r>
              <a:rPr sz="2600" b="1" i="1" dirty="0">
                <a:solidFill>
                  <a:srgbClr val="4471C4"/>
                </a:solidFill>
                <a:latin typeface="Times New Roman"/>
                <a:cs typeface="Times New Roman"/>
              </a:rPr>
              <a:t>eğilimi…</a:t>
            </a:r>
            <a:endParaRPr sz="2600" dirty="0">
              <a:latin typeface="Times New Roman"/>
              <a:cs typeface="Times New Roman"/>
            </a:endParaRPr>
          </a:p>
          <a:p>
            <a:pPr>
              <a:lnSpc>
                <a:spcPct val="100000"/>
              </a:lnSpc>
              <a:spcBef>
                <a:spcPts val="15"/>
              </a:spcBef>
            </a:pPr>
            <a:endParaRPr sz="2500" dirty="0">
              <a:latin typeface="Times New Roman"/>
              <a:cs typeface="Times New Roman"/>
            </a:endParaRPr>
          </a:p>
          <a:p>
            <a:pPr marL="240665" marR="8255" indent="-228600">
              <a:lnSpc>
                <a:spcPct val="100000"/>
              </a:lnSpc>
              <a:buFont typeface="Arial MT"/>
              <a:buChar char="•"/>
              <a:tabLst>
                <a:tab pos="241300" algn="l"/>
              </a:tabLst>
            </a:pPr>
            <a:r>
              <a:rPr sz="2400" spc="-5" dirty="0">
                <a:latin typeface="Times New Roman"/>
                <a:cs typeface="Times New Roman"/>
              </a:rPr>
              <a:t>Bizi</a:t>
            </a:r>
            <a:r>
              <a:rPr sz="2400" spc="330" dirty="0">
                <a:latin typeface="Times New Roman"/>
                <a:cs typeface="Times New Roman"/>
              </a:rPr>
              <a:t> </a:t>
            </a:r>
            <a:r>
              <a:rPr sz="2400" spc="-5" dirty="0">
                <a:latin typeface="Times New Roman"/>
                <a:cs typeface="Times New Roman"/>
              </a:rPr>
              <a:t>olumsuz</a:t>
            </a:r>
            <a:r>
              <a:rPr sz="2400" spc="335" dirty="0">
                <a:latin typeface="Times New Roman"/>
                <a:cs typeface="Times New Roman"/>
              </a:rPr>
              <a:t> </a:t>
            </a:r>
            <a:r>
              <a:rPr sz="2400" dirty="0">
                <a:latin typeface="Times New Roman"/>
                <a:cs typeface="Times New Roman"/>
              </a:rPr>
              <a:t>ve</a:t>
            </a:r>
            <a:r>
              <a:rPr sz="2400" spc="335" dirty="0">
                <a:latin typeface="Times New Roman"/>
                <a:cs typeface="Times New Roman"/>
              </a:rPr>
              <a:t> </a:t>
            </a:r>
            <a:r>
              <a:rPr sz="2400" spc="-5" dirty="0">
                <a:latin typeface="Times New Roman"/>
                <a:cs typeface="Times New Roman"/>
              </a:rPr>
              <a:t>zararlı</a:t>
            </a:r>
            <a:r>
              <a:rPr sz="2400" spc="310" dirty="0">
                <a:latin typeface="Times New Roman"/>
                <a:cs typeface="Times New Roman"/>
              </a:rPr>
              <a:t> </a:t>
            </a:r>
            <a:r>
              <a:rPr sz="2400" spc="-5" dirty="0">
                <a:latin typeface="Times New Roman"/>
                <a:cs typeface="Times New Roman"/>
              </a:rPr>
              <a:t>davranışlar</a:t>
            </a:r>
            <a:r>
              <a:rPr sz="2400" spc="325" dirty="0">
                <a:latin typeface="Times New Roman"/>
                <a:cs typeface="Times New Roman"/>
              </a:rPr>
              <a:t> </a:t>
            </a:r>
            <a:r>
              <a:rPr sz="2400" dirty="0">
                <a:latin typeface="Times New Roman"/>
                <a:cs typeface="Times New Roman"/>
              </a:rPr>
              <a:t>yerine,</a:t>
            </a:r>
            <a:r>
              <a:rPr sz="2400" spc="335" dirty="0">
                <a:latin typeface="Times New Roman"/>
                <a:cs typeface="Times New Roman"/>
              </a:rPr>
              <a:t> </a:t>
            </a:r>
            <a:r>
              <a:rPr sz="2400" spc="-10" dirty="0">
                <a:latin typeface="Times New Roman"/>
                <a:cs typeface="Times New Roman"/>
              </a:rPr>
              <a:t>olumlu</a:t>
            </a:r>
            <a:r>
              <a:rPr sz="2400" spc="335" dirty="0">
                <a:latin typeface="Times New Roman"/>
                <a:cs typeface="Times New Roman"/>
              </a:rPr>
              <a:t> </a:t>
            </a:r>
            <a:r>
              <a:rPr sz="2400" dirty="0">
                <a:latin typeface="Times New Roman"/>
                <a:cs typeface="Times New Roman"/>
              </a:rPr>
              <a:t>ve</a:t>
            </a:r>
            <a:r>
              <a:rPr sz="2400" spc="335" dirty="0">
                <a:latin typeface="Times New Roman"/>
                <a:cs typeface="Times New Roman"/>
              </a:rPr>
              <a:t> </a:t>
            </a:r>
            <a:r>
              <a:rPr sz="2400" spc="-5" dirty="0">
                <a:latin typeface="Times New Roman"/>
                <a:cs typeface="Times New Roman"/>
              </a:rPr>
              <a:t>iyi</a:t>
            </a:r>
            <a:r>
              <a:rPr sz="2400" spc="320" dirty="0">
                <a:latin typeface="Times New Roman"/>
                <a:cs typeface="Times New Roman"/>
              </a:rPr>
              <a:t> </a:t>
            </a:r>
            <a:r>
              <a:rPr sz="2400" spc="-5" dirty="0">
                <a:latin typeface="Times New Roman"/>
                <a:cs typeface="Times New Roman"/>
              </a:rPr>
              <a:t>davranışlara</a:t>
            </a:r>
            <a:r>
              <a:rPr sz="2400" spc="325" dirty="0">
                <a:latin typeface="Times New Roman"/>
                <a:cs typeface="Times New Roman"/>
              </a:rPr>
              <a:t> </a:t>
            </a:r>
            <a:r>
              <a:rPr sz="2400" spc="-5" dirty="0">
                <a:latin typeface="Times New Roman"/>
                <a:cs typeface="Times New Roman"/>
              </a:rPr>
              <a:t>yönlendiren </a:t>
            </a:r>
            <a:r>
              <a:rPr sz="2400" spc="-585" dirty="0">
                <a:latin typeface="Times New Roman"/>
                <a:cs typeface="Times New Roman"/>
              </a:rPr>
              <a:t> </a:t>
            </a:r>
            <a:r>
              <a:rPr sz="2400" dirty="0">
                <a:latin typeface="Times New Roman"/>
                <a:cs typeface="Times New Roman"/>
              </a:rPr>
              <a:t>içsel</a:t>
            </a:r>
            <a:r>
              <a:rPr sz="2400" spc="-20" dirty="0">
                <a:latin typeface="Times New Roman"/>
                <a:cs typeface="Times New Roman"/>
              </a:rPr>
              <a:t> </a:t>
            </a:r>
            <a:r>
              <a:rPr sz="2400" dirty="0">
                <a:latin typeface="Times New Roman"/>
                <a:cs typeface="Times New Roman"/>
              </a:rPr>
              <a:t>bir</a:t>
            </a:r>
            <a:r>
              <a:rPr sz="2400" spc="-15" dirty="0">
                <a:latin typeface="Times New Roman"/>
                <a:cs typeface="Times New Roman"/>
              </a:rPr>
              <a:t> </a:t>
            </a:r>
            <a:r>
              <a:rPr sz="2400" spc="-5" dirty="0">
                <a:latin typeface="Times New Roman"/>
                <a:cs typeface="Times New Roman"/>
              </a:rPr>
              <a:t>dinamik…</a:t>
            </a:r>
            <a:endParaRPr sz="2400" dirty="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Hem</a:t>
            </a:r>
            <a:r>
              <a:rPr sz="2400" spc="-10" dirty="0">
                <a:latin typeface="Times New Roman"/>
                <a:cs typeface="Times New Roman"/>
              </a:rPr>
              <a:t> </a:t>
            </a:r>
            <a:r>
              <a:rPr sz="2400" dirty="0">
                <a:latin typeface="Times New Roman"/>
                <a:cs typeface="Times New Roman"/>
              </a:rPr>
              <a:t>biyolojik</a:t>
            </a:r>
            <a:r>
              <a:rPr sz="2400" spc="-45" dirty="0">
                <a:latin typeface="Times New Roman"/>
                <a:cs typeface="Times New Roman"/>
              </a:rPr>
              <a:t> </a:t>
            </a:r>
            <a:r>
              <a:rPr sz="2400" dirty="0">
                <a:latin typeface="Times New Roman"/>
                <a:cs typeface="Times New Roman"/>
              </a:rPr>
              <a:t>hem</a:t>
            </a:r>
            <a:r>
              <a:rPr sz="2400" spc="-15" dirty="0">
                <a:latin typeface="Times New Roman"/>
                <a:cs typeface="Times New Roman"/>
              </a:rPr>
              <a:t> </a:t>
            </a:r>
            <a:r>
              <a:rPr sz="2400" dirty="0">
                <a:latin typeface="Times New Roman"/>
                <a:cs typeface="Times New Roman"/>
              </a:rPr>
              <a:t>psikolojik</a:t>
            </a:r>
            <a:r>
              <a:rPr sz="2400" spc="-40" dirty="0">
                <a:latin typeface="Times New Roman"/>
                <a:cs typeface="Times New Roman"/>
              </a:rPr>
              <a:t> </a:t>
            </a:r>
            <a:r>
              <a:rPr sz="2400" dirty="0">
                <a:latin typeface="Times New Roman"/>
                <a:cs typeface="Times New Roman"/>
              </a:rPr>
              <a:t>işlevlerle</a:t>
            </a:r>
            <a:r>
              <a:rPr sz="2400" spc="-55" dirty="0">
                <a:latin typeface="Times New Roman"/>
                <a:cs typeface="Times New Roman"/>
              </a:rPr>
              <a:t> </a:t>
            </a:r>
            <a:r>
              <a:rPr sz="2400" dirty="0">
                <a:latin typeface="Times New Roman"/>
                <a:cs typeface="Times New Roman"/>
              </a:rPr>
              <a:t>ilişkili…</a:t>
            </a:r>
          </a:p>
          <a:p>
            <a:pPr marL="241300" indent="-228600">
              <a:lnSpc>
                <a:spcPct val="100000"/>
              </a:lnSpc>
              <a:buFont typeface="Arial MT"/>
              <a:buChar char="•"/>
              <a:tabLst>
                <a:tab pos="241300" algn="l"/>
              </a:tabLst>
            </a:pPr>
            <a:r>
              <a:rPr sz="2400" spc="-5" dirty="0">
                <a:latin typeface="Times New Roman"/>
                <a:cs typeface="Times New Roman"/>
              </a:rPr>
              <a:t>Aşamalı</a:t>
            </a:r>
            <a:r>
              <a:rPr sz="2400" spc="-10" dirty="0">
                <a:latin typeface="Times New Roman"/>
                <a:cs typeface="Times New Roman"/>
              </a:rPr>
              <a:t> </a:t>
            </a:r>
            <a:r>
              <a:rPr sz="2400" dirty="0">
                <a:latin typeface="Times New Roman"/>
                <a:cs typeface="Times New Roman"/>
              </a:rPr>
              <a:t>bir</a:t>
            </a:r>
            <a:r>
              <a:rPr sz="2400" spc="-40" dirty="0">
                <a:latin typeface="Times New Roman"/>
                <a:cs typeface="Times New Roman"/>
              </a:rPr>
              <a:t> </a:t>
            </a:r>
            <a:r>
              <a:rPr sz="2400" dirty="0">
                <a:latin typeface="Times New Roman"/>
                <a:cs typeface="Times New Roman"/>
              </a:rPr>
              <a:t>süreç</a:t>
            </a:r>
            <a:r>
              <a:rPr sz="2400" spc="-25" dirty="0">
                <a:latin typeface="Times New Roman"/>
                <a:cs typeface="Times New Roman"/>
              </a:rPr>
              <a:t> </a:t>
            </a:r>
            <a:r>
              <a:rPr sz="2400" dirty="0" err="1">
                <a:latin typeface="Times New Roman"/>
                <a:cs typeface="Times New Roman"/>
              </a:rPr>
              <a:t>değil</a:t>
            </a:r>
            <a:r>
              <a:rPr sz="2400" dirty="0" smtClean="0">
                <a:latin typeface="Times New Roman"/>
                <a:cs typeface="Times New Roman"/>
              </a:rPr>
              <a:t>!</a:t>
            </a:r>
            <a:endParaRPr lang="tr-TR" sz="2400" dirty="0" smtClean="0">
              <a:latin typeface="Times New Roman"/>
              <a:cs typeface="Times New Roman"/>
            </a:endParaRPr>
          </a:p>
          <a:p>
            <a:pPr marL="241300" indent="-228600">
              <a:lnSpc>
                <a:spcPct val="100000"/>
              </a:lnSpc>
              <a:buFont typeface="Arial MT"/>
              <a:buChar char="•"/>
              <a:tabLst>
                <a:tab pos="241300" algn="l"/>
              </a:tabLst>
            </a:pPr>
            <a:r>
              <a:rPr lang="tr-TR" sz="2400" spc="-5" dirty="0" err="1">
                <a:latin typeface="Times New Roman"/>
                <a:cs typeface="Times New Roman"/>
              </a:rPr>
              <a:t>Maslow</a:t>
            </a:r>
            <a:r>
              <a:rPr lang="tr-TR" sz="2400" spc="-5" dirty="0">
                <a:latin typeface="Times New Roman"/>
                <a:cs typeface="Times New Roman"/>
              </a:rPr>
              <a:t>, bir ihtiyaçlar hiyerarşisi tarafından güdülendiğimizi öne sürmektedir. </a:t>
            </a:r>
          </a:p>
          <a:p>
            <a:pPr marL="241300" indent="-228600">
              <a:lnSpc>
                <a:spcPct val="100000"/>
              </a:lnSpc>
              <a:buFont typeface="Arial MT"/>
              <a:buChar char="•"/>
              <a:tabLst>
                <a:tab pos="241300" algn="l"/>
              </a:tabLst>
            </a:pPr>
            <a:r>
              <a:rPr lang="tr-TR" sz="2400" spc="-5" dirty="0" err="1">
                <a:latin typeface="Times New Roman"/>
                <a:cs typeface="Times New Roman"/>
              </a:rPr>
              <a:t>Maslow</a:t>
            </a:r>
            <a:r>
              <a:rPr lang="tr-TR" sz="2400" spc="-5" dirty="0">
                <a:latin typeface="Times New Roman"/>
                <a:cs typeface="Times New Roman"/>
              </a:rPr>
              <a:t> bu düşüncesini, klinik vakalar yerine sağlıklı, yaratıcı bireylerle çalışarak geliştirmiştir. </a:t>
            </a:r>
            <a:endParaRPr sz="2400" spc="-5" dirty="0">
              <a:latin typeface="Times New Roman"/>
              <a:cs typeface="Times New Roman"/>
            </a:endParaRPr>
          </a:p>
        </p:txBody>
      </p:sp>
    </p:spTree>
    <p:extLst>
      <p:ext uri="{BB962C8B-B14F-4D97-AF65-F5344CB8AC3E}">
        <p14:creationId xmlns:p14="http://schemas.microsoft.com/office/powerpoint/2010/main" val="2828447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43204"/>
            <a:ext cx="980884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 Kişilik</a:t>
            </a:r>
            <a:r>
              <a:rPr i="0" dirty="0">
                <a:latin typeface="Times New Roman"/>
                <a:cs typeface="Times New Roman"/>
              </a:rPr>
              <a:t> </a:t>
            </a:r>
            <a:r>
              <a:rPr i="0" spc="-5" dirty="0">
                <a:latin typeface="Times New Roman"/>
                <a:cs typeface="Times New Roman"/>
              </a:rPr>
              <a:t>psikolojisi:</a:t>
            </a:r>
            <a:r>
              <a:rPr i="0" spc="-85" dirty="0">
                <a:latin typeface="Times New Roman"/>
                <a:cs typeface="Times New Roman"/>
              </a:rPr>
              <a:t> </a:t>
            </a:r>
            <a:r>
              <a:rPr i="0" spc="-65" dirty="0">
                <a:latin typeface="Times New Roman"/>
                <a:cs typeface="Times New Roman"/>
              </a:rPr>
              <a:t>Temel</a:t>
            </a:r>
            <a:r>
              <a:rPr i="0" dirty="0">
                <a:latin typeface="Times New Roman"/>
                <a:cs typeface="Times New Roman"/>
              </a:rPr>
              <a:t> amacı </a:t>
            </a:r>
            <a:r>
              <a:rPr i="0" spc="-5" dirty="0">
                <a:latin typeface="Times New Roman"/>
                <a:cs typeface="Times New Roman"/>
              </a:rPr>
              <a:t>ve</a:t>
            </a:r>
            <a:r>
              <a:rPr i="0" spc="5" dirty="0">
                <a:latin typeface="Times New Roman"/>
                <a:cs typeface="Times New Roman"/>
              </a:rPr>
              <a:t> </a:t>
            </a:r>
            <a:r>
              <a:rPr i="0" dirty="0">
                <a:latin typeface="Times New Roman"/>
                <a:cs typeface="Times New Roman"/>
              </a:rPr>
              <a:t>çalışma</a:t>
            </a:r>
            <a:r>
              <a:rPr i="0" spc="-15" dirty="0">
                <a:latin typeface="Times New Roman"/>
                <a:cs typeface="Times New Roman"/>
              </a:rPr>
              <a:t> </a:t>
            </a:r>
            <a:r>
              <a:rPr i="0" dirty="0">
                <a:latin typeface="Times New Roman"/>
                <a:cs typeface="Times New Roman"/>
              </a:rPr>
              <a:t>alanı</a:t>
            </a:r>
          </a:p>
        </p:txBody>
      </p:sp>
      <p:sp>
        <p:nvSpPr>
          <p:cNvPr id="3" name="object 3"/>
          <p:cNvSpPr txBox="1"/>
          <p:nvPr/>
        </p:nvSpPr>
        <p:spPr>
          <a:xfrm>
            <a:off x="973937" y="1632965"/>
            <a:ext cx="10587990" cy="3318510"/>
          </a:xfrm>
          <a:prstGeom prst="rect">
            <a:avLst/>
          </a:prstGeom>
        </p:spPr>
        <p:txBody>
          <a:bodyPr vert="horz" wrap="square" lIns="0" tIns="12700" rIns="0" bIns="0" rtlCol="0">
            <a:spAutoFit/>
          </a:bodyPr>
          <a:lstStyle/>
          <a:p>
            <a:pPr marL="12700" marR="8890" algn="just">
              <a:lnSpc>
                <a:spcPct val="100000"/>
              </a:lnSpc>
              <a:spcBef>
                <a:spcPts val="100"/>
              </a:spcBef>
            </a:pPr>
            <a:r>
              <a:rPr sz="2400" b="1" spc="-55" dirty="0">
                <a:latin typeface="Times New Roman"/>
                <a:cs typeface="Times New Roman"/>
              </a:rPr>
              <a:t>Temel </a:t>
            </a:r>
            <a:r>
              <a:rPr sz="2400" b="1" spc="-5" dirty="0">
                <a:latin typeface="Times New Roman"/>
                <a:cs typeface="Times New Roman"/>
              </a:rPr>
              <a:t>amacı: </a:t>
            </a:r>
            <a:r>
              <a:rPr sz="2400" spc="-5" dirty="0">
                <a:latin typeface="Times New Roman"/>
                <a:cs typeface="Times New Roman"/>
              </a:rPr>
              <a:t>İnsanların davranışlarının nedenlerini ampirik/ bilimsel </a:t>
            </a:r>
            <a:r>
              <a:rPr sz="2400" dirty="0">
                <a:latin typeface="Times New Roman"/>
                <a:cs typeface="Times New Roman"/>
              </a:rPr>
              <a:t>bir </a:t>
            </a:r>
            <a:r>
              <a:rPr sz="2400" spc="-5" dirty="0">
                <a:latin typeface="Times New Roman"/>
                <a:cs typeface="Times New Roman"/>
              </a:rPr>
              <a:t>perspektifle </a:t>
            </a:r>
            <a:r>
              <a:rPr sz="2400" dirty="0">
                <a:latin typeface="Times New Roman"/>
                <a:cs typeface="Times New Roman"/>
              </a:rPr>
              <a:t> </a:t>
            </a:r>
            <a:r>
              <a:rPr sz="2400" spc="-5" dirty="0">
                <a:latin typeface="Times New Roman"/>
                <a:cs typeface="Times New Roman"/>
              </a:rPr>
              <a:t>açıklamak</a:t>
            </a:r>
            <a:endParaRPr sz="2400">
              <a:latin typeface="Times New Roman"/>
              <a:cs typeface="Times New Roman"/>
            </a:endParaRPr>
          </a:p>
          <a:p>
            <a:pPr>
              <a:lnSpc>
                <a:spcPct val="100000"/>
              </a:lnSpc>
              <a:spcBef>
                <a:spcPts val="5"/>
              </a:spcBef>
            </a:pPr>
            <a:endParaRPr sz="2500">
              <a:latin typeface="Times New Roman"/>
              <a:cs typeface="Times New Roman"/>
            </a:endParaRPr>
          </a:p>
          <a:p>
            <a:pPr marL="12700" marR="5080" algn="just">
              <a:lnSpc>
                <a:spcPct val="100000"/>
              </a:lnSpc>
            </a:pPr>
            <a:r>
              <a:rPr sz="2400" b="1" spc="-55" dirty="0">
                <a:latin typeface="Times New Roman"/>
                <a:cs typeface="Times New Roman"/>
              </a:rPr>
              <a:t>Temel</a:t>
            </a:r>
            <a:r>
              <a:rPr sz="2400" b="1" spc="-50" dirty="0">
                <a:latin typeface="Times New Roman"/>
                <a:cs typeface="Times New Roman"/>
              </a:rPr>
              <a:t> </a:t>
            </a:r>
            <a:r>
              <a:rPr sz="2400" b="1" spc="-5" dirty="0">
                <a:latin typeface="Times New Roman"/>
                <a:cs typeface="Times New Roman"/>
              </a:rPr>
              <a:t>çalışma</a:t>
            </a:r>
            <a:r>
              <a:rPr sz="2400" b="1" dirty="0">
                <a:latin typeface="Times New Roman"/>
                <a:cs typeface="Times New Roman"/>
              </a:rPr>
              <a:t> alanı:</a:t>
            </a:r>
            <a:r>
              <a:rPr sz="2400" b="1" spc="5" dirty="0">
                <a:latin typeface="Times New Roman"/>
                <a:cs typeface="Times New Roman"/>
              </a:rPr>
              <a:t> </a:t>
            </a:r>
            <a:r>
              <a:rPr sz="2400" spc="-5" dirty="0">
                <a:latin typeface="Times New Roman"/>
                <a:cs typeface="Times New Roman"/>
              </a:rPr>
              <a:t>Günlük</a:t>
            </a:r>
            <a:r>
              <a:rPr sz="2400" dirty="0">
                <a:latin typeface="Times New Roman"/>
                <a:cs typeface="Times New Roman"/>
              </a:rPr>
              <a:t> </a:t>
            </a:r>
            <a:r>
              <a:rPr sz="2400" spc="-15" dirty="0">
                <a:latin typeface="Times New Roman"/>
                <a:cs typeface="Times New Roman"/>
              </a:rPr>
              <a:t>yaşam</a:t>
            </a:r>
            <a:r>
              <a:rPr sz="2400" spc="575" dirty="0">
                <a:latin typeface="Times New Roman"/>
                <a:cs typeface="Times New Roman"/>
              </a:rPr>
              <a:t> </a:t>
            </a:r>
            <a:r>
              <a:rPr sz="2400" dirty="0">
                <a:latin typeface="Times New Roman"/>
                <a:cs typeface="Times New Roman"/>
              </a:rPr>
              <a:t>içinde</a:t>
            </a:r>
            <a:r>
              <a:rPr sz="2400" spc="5" dirty="0">
                <a:latin typeface="Times New Roman"/>
                <a:cs typeface="Times New Roman"/>
              </a:rPr>
              <a:t> </a:t>
            </a:r>
            <a:r>
              <a:rPr sz="2400" spc="-5" dirty="0">
                <a:latin typeface="Times New Roman"/>
                <a:cs typeface="Times New Roman"/>
              </a:rPr>
              <a:t>insanların</a:t>
            </a:r>
            <a:r>
              <a:rPr sz="2400" dirty="0">
                <a:latin typeface="Times New Roman"/>
                <a:cs typeface="Times New Roman"/>
              </a:rPr>
              <a:t> </a:t>
            </a:r>
            <a:r>
              <a:rPr sz="2400" spc="-5" dirty="0">
                <a:latin typeface="Times New Roman"/>
                <a:cs typeface="Times New Roman"/>
              </a:rPr>
              <a:t>kendisi</a:t>
            </a:r>
            <a:r>
              <a:rPr sz="2400" dirty="0">
                <a:latin typeface="Times New Roman"/>
                <a:cs typeface="Times New Roman"/>
              </a:rPr>
              <a:t> ve</a:t>
            </a:r>
            <a:r>
              <a:rPr sz="2400" spc="5" dirty="0">
                <a:latin typeface="Times New Roman"/>
                <a:cs typeface="Times New Roman"/>
              </a:rPr>
              <a:t> </a:t>
            </a:r>
            <a:r>
              <a:rPr sz="2400" spc="-5" dirty="0">
                <a:latin typeface="Times New Roman"/>
                <a:cs typeface="Times New Roman"/>
              </a:rPr>
              <a:t>çevresiyle </a:t>
            </a:r>
            <a:r>
              <a:rPr sz="2400" dirty="0">
                <a:latin typeface="Times New Roman"/>
                <a:cs typeface="Times New Roman"/>
              </a:rPr>
              <a:t> </a:t>
            </a:r>
            <a:r>
              <a:rPr sz="2400" spc="-5" dirty="0">
                <a:latin typeface="Times New Roman"/>
                <a:cs typeface="Times New Roman"/>
              </a:rPr>
              <a:t>etkileşimlerinde </a:t>
            </a:r>
            <a:r>
              <a:rPr sz="2400" spc="-10" dirty="0">
                <a:latin typeface="Times New Roman"/>
                <a:cs typeface="Times New Roman"/>
              </a:rPr>
              <a:t>sergilediği</a:t>
            </a:r>
            <a:r>
              <a:rPr sz="2400" spc="-5" dirty="0">
                <a:latin typeface="Times New Roman"/>
                <a:cs typeface="Times New Roman"/>
              </a:rPr>
              <a:t> kendine özgü duygu, </a:t>
            </a:r>
            <a:r>
              <a:rPr sz="2400" dirty="0">
                <a:latin typeface="Times New Roman"/>
                <a:cs typeface="Times New Roman"/>
              </a:rPr>
              <a:t>düşünce ve </a:t>
            </a:r>
            <a:r>
              <a:rPr sz="2400" spc="-5" dirty="0">
                <a:latin typeface="Times New Roman"/>
                <a:cs typeface="Times New Roman"/>
              </a:rPr>
              <a:t>davranış özelliklerini </a:t>
            </a:r>
            <a:r>
              <a:rPr sz="2400" dirty="0">
                <a:latin typeface="Times New Roman"/>
                <a:cs typeface="Times New Roman"/>
              </a:rPr>
              <a:t> </a:t>
            </a:r>
            <a:r>
              <a:rPr sz="2400" spc="-5" dirty="0">
                <a:latin typeface="Times New Roman"/>
                <a:cs typeface="Times New Roman"/>
              </a:rPr>
              <a:t>inceleme</a:t>
            </a:r>
            <a:endParaRPr sz="2400">
              <a:latin typeface="Times New Roman"/>
              <a:cs typeface="Times New Roman"/>
            </a:endParaRPr>
          </a:p>
          <a:p>
            <a:pPr>
              <a:lnSpc>
                <a:spcPct val="100000"/>
              </a:lnSpc>
              <a:spcBef>
                <a:spcPts val="10"/>
              </a:spcBef>
            </a:pPr>
            <a:endParaRPr sz="2500">
              <a:latin typeface="Times New Roman"/>
              <a:cs typeface="Times New Roman"/>
            </a:endParaRPr>
          </a:p>
          <a:p>
            <a:pPr marL="469900">
              <a:lnSpc>
                <a:spcPct val="100000"/>
              </a:lnSpc>
              <a:spcBef>
                <a:spcPts val="5"/>
              </a:spcBef>
            </a:pPr>
            <a:r>
              <a:rPr sz="2400" i="1" spc="-5" dirty="0">
                <a:latin typeface="Times New Roman"/>
                <a:cs typeface="Times New Roman"/>
              </a:rPr>
              <a:t>*Neden </a:t>
            </a:r>
            <a:r>
              <a:rPr sz="2400" i="1" dirty="0">
                <a:latin typeface="Times New Roman"/>
                <a:cs typeface="Times New Roman"/>
              </a:rPr>
              <a:t>bazı</a:t>
            </a:r>
            <a:r>
              <a:rPr sz="2400" i="1" spc="-5" dirty="0">
                <a:latin typeface="Times New Roman"/>
                <a:cs typeface="Times New Roman"/>
              </a:rPr>
              <a:t> </a:t>
            </a:r>
            <a:r>
              <a:rPr sz="2400" i="1" dirty="0">
                <a:latin typeface="Times New Roman"/>
                <a:cs typeface="Times New Roman"/>
              </a:rPr>
              <a:t>insanlar</a:t>
            </a:r>
            <a:r>
              <a:rPr sz="2400" i="1" spc="-20" dirty="0">
                <a:latin typeface="Times New Roman"/>
                <a:cs typeface="Times New Roman"/>
              </a:rPr>
              <a:t> </a:t>
            </a:r>
            <a:r>
              <a:rPr sz="2400" i="1" spc="-5" dirty="0">
                <a:latin typeface="Times New Roman"/>
                <a:cs typeface="Times New Roman"/>
              </a:rPr>
              <a:t>içedönükken</a:t>
            </a:r>
            <a:r>
              <a:rPr sz="2400" i="1" spc="20" dirty="0">
                <a:latin typeface="Times New Roman"/>
                <a:cs typeface="Times New Roman"/>
              </a:rPr>
              <a:t> </a:t>
            </a:r>
            <a:r>
              <a:rPr sz="2400" i="1" dirty="0">
                <a:latin typeface="Times New Roman"/>
                <a:cs typeface="Times New Roman"/>
              </a:rPr>
              <a:t>bazıları</a:t>
            </a:r>
            <a:r>
              <a:rPr sz="2400" i="1" spc="-15" dirty="0">
                <a:latin typeface="Times New Roman"/>
                <a:cs typeface="Times New Roman"/>
              </a:rPr>
              <a:t> </a:t>
            </a:r>
            <a:r>
              <a:rPr sz="2400" i="1" spc="-5" dirty="0">
                <a:latin typeface="Times New Roman"/>
                <a:cs typeface="Times New Roman"/>
              </a:rPr>
              <a:t>dışadönük?</a:t>
            </a:r>
            <a:endParaRPr sz="2400">
              <a:latin typeface="Times New Roman"/>
              <a:cs typeface="Times New Roman"/>
            </a:endParaRPr>
          </a:p>
          <a:p>
            <a:pPr marL="469900">
              <a:lnSpc>
                <a:spcPct val="100000"/>
              </a:lnSpc>
            </a:pPr>
            <a:r>
              <a:rPr sz="2400" i="1" spc="-5" dirty="0">
                <a:latin typeface="Times New Roman"/>
                <a:cs typeface="Times New Roman"/>
              </a:rPr>
              <a:t>*Neden </a:t>
            </a:r>
            <a:r>
              <a:rPr sz="2400" i="1" dirty="0">
                <a:latin typeface="Times New Roman"/>
                <a:cs typeface="Times New Roman"/>
              </a:rPr>
              <a:t>bazı</a:t>
            </a:r>
            <a:r>
              <a:rPr sz="2400" i="1" spc="5" dirty="0">
                <a:latin typeface="Times New Roman"/>
                <a:cs typeface="Times New Roman"/>
              </a:rPr>
              <a:t> </a:t>
            </a:r>
            <a:r>
              <a:rPr sz="2400" i="1" dirty="0">
                <a:latin typeface="Times New Roman"/>
                <a:cs typeface="Times New Roman"/>
              </a:rPr>
              <a:t>insanlar</a:t>
            </a:r>
            <a:r>
              <a:rPr sz="2400" i="1" spc="-20" dirty="0">
                <a:latin typeface="Times New Roman"/>
                <a:cs typeface="Times New Roman"/>
              </a:rPr>
              <a:t> </a:t>
            </a:r>
            <a:r>
              <a:rPr sz="2400" i="1" spc="-5" dirty="0">
                <a:latin typeface="Times New Roman"/>
                <a:cs typeface="Times New Roman"/>
              </a:rPr>
              <a:t>daha sosyalken</a:t>
            </a:r>
            <a:r>
              <a:rPr sz="2400" i="1" spc="25" dirty="0">
                <a:latin typeface="Times New Roman"/>
                <a:cs typeface="Times New Roman"/>
              </a:rPr>
              <a:t> </a:t>
            </a:r>
            <a:r>
              <a:rPr sz="2400" i="1" dirty="0">
                <a:latin typeface="Times New Roman"/>
                <a:cs typeface="Times New Roman"/>
              </a:rPr>
              <a:t>diğerleri</a:t>
            </a:r>
            <a:r>
              <a:rPr sz="2400" i="1" spc="-25" dirty="0">
                <a:latin typeface="Times New Roman"/>
                <a:cs typeface="Times New Roman"/>
              </a:rPr>
              <a:t> </a:t>
            </a:r>
            <a:r>
              <a:rPr sz="2400" i="1" spc="-5" dirty="0">
                <a:latin typeface="Times New Roman"/>
                <a:cs typeface="Times New Roman"/>
              </a:rPr>
              <a:t>daha</a:t>
            </a:r>
            <a:r>
              <a:rPr sz="2400" i="1" dirty="0">
                <a:latin typeface="Times New Roman"/>
                <a:cs typeface="Times New Roman"/>
              </a:rPr>
              <a:t> </a:t>
            </a:r>
            <a:r>
              <a:rPr sz="2400" i="1" spc="-5" dirty="0">
                <a:latin typeface="Times New Roman"/>
                <a:cs typeface="Times New Roman"/>
              </a:rPr>
              <a:t>yalnız?</a:t>
            </a:r>
            <a:endParaRPr sz="240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0694" y="725500"/>
            <a:ext cx="9125306" cy="566822"/>
          </a:xfrm>
          <a:prstGeom prst="rect">
            <a:avLst/>
          </a:prstGeom>
        </p:spPr>
        <p:txBody>
          <a:bodyPr vert="horz" wrap="square" lIns="0" tIns="12700" rIns="0" bIns="0" rtlCol="0">
            <a:spAutoFit/>
          </a:bodyPr>
          <a:lstStyle/>
          <a:p>
            <a:pPr marL="12700">
              <a:lnSpc>
                <a:spcPct val="100000"/>
              </a:lnSpc>
              <a:spcBef>
                <a:spcPts val="100"/>
              </a:spcBef>
            </a:pPr>
            <a:r>
              <a:rPr lang="tr-TR" i="0" spc="-5" dirty="0" smtClean="0">
                <a:latin typeface="Times New Roman"/>
                <a:cs typeface="Times New Roman"/>
              </a:rPr>
              <a:t>5. </a:t>
            </a:r>
            <a:r>
              <a:rPr i="0" spc="-5" dirty="0" smtClean="0">
                <a:latin typeface="Times New Roman"/>
                <a:cs typeface="Times New Roman"/>
              </a:rPr>
              <a:t>2.</a:t>
            </a:r>
            <a:r>
              <a:rPr lang="tr-TR" i="0" spc="-5" dirty="0" smtClean="0">
                <a:latin typeface="Times New Roman"/>
                <a:cs typeface="Times New Roman"/>
              </a:rPr>
              <a:t> 2.</a:t>
            </a:r>
            <a:r>
              <a:rPr i="0" spc="-10" dirty="0" smtClean="0">
                <a:latin typeface="Times New Roman"/>
                <a:cs typeface="Times New Roman"/>
              </a:rPr>
              <a:t> </a:t>
            </a:r>
            <a:r>
              <a:rPr i="0" spc="-5" dirty="0">
                <a:latin typeface="Times New Roman"/>
                <a:cs typeface="Times New Roman"/>
              </a:rPr>
              <a:t>Hümanistik </a:t>
            </a:r>
            <a:r>
              <a:rPr i="0" dirty="0">
                <a:latin typeface="Times New Roman"/>
                <a:cs typeface="Times New Roman"/>
              </a:rPr>
              <a:t>kuram</a:t>
            </a:r>
            <a:r>
              <a:rPr i="0" spc="-20" dirty="0">
                <a:latin typeface="Times New Roman"/>
                <a:cs typeface="Times New Roman"/>
              </a:rPr>
              <a:t> </a:t>
            </a:r>
            <a:r>
              <a:rPr i="0" spc="-5" dirty="0">
                <a:latin typeface="Times New Roman"/>
                <a:cs typeface="Times New Roman"/>
              </a:rPr>
              <a:t>ve</a:t>
            </a:r>
            <a:r>
              <a:rPr i="0" dirty="0">
                <a:latin typeface="Times New Roman"/>
                <a:cs typeface="Times New Roman"/>
              </a:rPr>
              <a:t> Carl</a:t>
            </a:r>
            <a:r>
              <a:rPr i="0" spc="-15" dirty="0">
                <a:latin typeface="Times New Roman"/>
                <a:cs typeface="Times New Roman"/>
              </a:rPr>
              <a:t> </a:t>
            </a:r>
            <a:r>
              <a:rPr i="0" dirty="0">
                <a:latin typeface="Times New Roman"/>
                <a:cs typeface="Times New Roman"/>
              </a:rPr>
              <a:t>Rogers</a:t>
            </a:r>
          </a:p>
        </p:txBody>
      </p:sp>
      <p:sp>
        <p:nvSpPr>
          <p:cNvPr id="3" name="object 3"/>
          <p:cNvSpPr txBox="1"/>
          <p:nvPr/>
        </p:nvSpPr>
        <p:spPr>
          <a:xfrm>
            <a:off x="780694" y="1682622"/>
            <a:ext cx="10881995" cy="2972609"/>
          </a:xfrm>
          <a:prstGeom prst="rect">
            <a:avLst/>
          </a:prstGeom>
        </p:spPr>
        <p:txBody>
          <a:bodyPr vert="horz" wrap="square" lIns="0" tIns="12700" rIns="0" bIns="0" rtlCol="0">
            <a:spAutoFit/>
          </a:bodyPr>
          <a:lstStyle/>
          <a:p>
            <a:pPr marL="240665" marR="9525" indent="-228600">
              <a:lnSpc>
                <a:spcPct val="100000"/>
              </a:lnSpc>
              <a:spcBef>
                <a:spcPts val="100"/>
              </a:spcBef>
              <a:buFont typeface="Arial MT"/>
              <a:buChar char="•"/>
              <a:tabLst>
                <a:tab pos="241300" algn="l"/>
              </a:tabLst>
            </a:pPr>
            <a:r>
              <a:rPr sz="2400" spc="-5" dirty="0">
                <a:latin typeface="Times New Roman"/>
                <a:cs typeface="Times New Roman"/>
              </a:rPr>
              <a:t>Kişiliğin</a:t>
            </a:r>
            <a:r>
              <a:rPr sz="2400" spc="280" dirty="0">
                <a:latin typeface="Times New Roman"/>
                <a:cs typeface="Times New Roman"/>
              </a:rPr>
              <a:t> </a:t>
            </a:r>
            <a:r>
              <a:rPr sz="2400" spc="-5" dirty="0">
                <a:latin typeface="Times New Roman"/>
                <a:cs typeface="Times New Roman"/>
              </a:rPr>
              <a:t>gelişiminde</a:t>
            </a:r>
            <a:r>
              <a:rPr sz="2400" spc="285" dirty="0">
                <a:latin typeface="Times New Roman"/>
                <a:cs typeface="Times New Roman"/>
              </a:rPr>
              <a:t> </a:t>
            </a:r>
            <a:r>
              <a:rPr sz="2400" spc="-5" dirty="0">
                <a:latin typeface="Times New Roman"/>
                <a:cs typeface="Times New Roman"/>
              </a:rPr>
              <a:t>bireyin</a:t>
            </a:r>
            <a:r>
              <a:rPr sz="2400" spc="285" dirty="0">
                <a:latin typeface="Times New Roman"/>
                <a:cs typeface="Times New Roman"/>
              </a:rPr>
              <a:t> </a:t>
            </a:r>
            <a:r>
              <a:rPr sz="2400" spc="-5" dirty="0">
                <a:latin typeface="Times New Roman"/>
                <a:cs typeface="Times New Roman"/>
              </a:rPr>
              <a:t>kendini</a:t>
            </a:r>
            <a:r>
              <a:rPr sz="2400" spc="270" dirty="0">
                <a:latin typeface="Times New Roman"/>
                <a:cs typeface="Times New Roman"/>
              </a:rPr>
              <a:t> </a:t>
            </a:r>
            <a:r>
              <a:rPr sz="2400" spc="-5" dirty="0">
                <a:latin typeface="Times New Roman"/>
                <a:cs typeface="Times New Roman"/>
              </a:rPr>
              <a:t>gerçekleştirme</a:t>
            </a:r>
            <a:r>
              <a:rPr sz="2400" spc="285" dirty="0">
                <a:latin typeface="Times New Roman"/>
                <a:cs typeface="Times New Roman"/>
              </a:rPr>
              <a:t> </a:t>
            </a:r>
            <a:r>
              <a:rPr sz="2400" spc="-5" dirty="0">
                <a:latin typeface="Times New Roman"/>
                <a:cs typeface="Times New Roman"/>
              </a:rPr>
              <a:t>arzusunun</a:t>
            </a:r>
            <a:r>
              <a:rPr sz="2400" spc="280" dirty="0">
                <a:latin typeface="Times New Roman"/>
                <a:cs typeface="Times New Roman"/>
              </a:rPr>
              <a:t> </a:t>
            </a:r>
            <a:r>
              <a:rPr sz="2400" dirty="0">
                <a:latin typeface="Times New Roman"/>
                <a:cs typeface="Times New Roman"/>
              </a:rPr>
              <a:t>ve</a:t>
            </a:r>
            <a:r>
              <a:rPr sz="2400" spc="280" dirty="0">
                <a:latin typeface="Times New Roman"/>
                <a:cs typeface="Times New Roman"/>
              </a:rPr>
              <a:t> </a:t>
            </a:r>
            <a:r>
              <a:rPr sz="2400" spc="-5" dirty="0">
                <a:latin typeface="Times New Roman"/>
                <a:cs typeface="Times New Roman"/>
              </a:rPr>
              <a:t>kendilik</a:t>
            </a:r>
            <a:r>
              <a:rPr sz="2400" spc="280" dirty="0">
                <a:latin typeface="Times New Roman"/>
                <a:cs typeface="Times New Roman"/>
              </a:rPr>
              <a:t> </a:t>
            </a:r>
            <a:r>
              <a:rPr sz="2400" spc="-5" dirty="0">
                <a:latin typeface="Times New Roman"/>
                <a:cs typeface="Times New Roman"/>
              </a:rPr>
              <a:t>değerinin </a:t>
            </a:r>
            <a:r>
              <a:rPr sz="2400" spc="-585" dirty="0">
                <a:latin typeface="Times New Roman"/>
                <a:cs typeface="Times New Roman"/>
              </a:rPr>
              <a:t> </a:t>
            </a:r>
            <a:r>
              <a:rPr sz="2400" dirty="0">
                <a:latin typeface="Times New Roman"/>
                <a:cs typeface="Times New Roman"/>
              </a:rPr>
              <a:t>rolüne</a:t>
            </a:r>
            <a:r>
              <a:rPr sz="2400" spc="-25" dirty="0">
                <a:latin typeface="Times New Roman"/>
                <a:cs typeface="Times New Roman"/>
              </a:rPr>
              <a:t> </a:t>
            </a:r>
            <a:r>
              <a:rPr sz="2400" spc="-10" dirty="0">
                <a:latin typeface="Times New Roman"/>
                <a:cs typeface="Times New Roman"/>
              </a:rPr>
              <a:t>vurgu..</a:t>
            </a:r>
            <a:endParaRPr sz="2400" dirty="0">
              <a:latin typeface="Times New Roman"/>
              <a:cs typeface="Times New Roman"/>
            </a:endParaRPr>
          </a:p>
          <a:p>
            <a:pPr>
              <a:lnSpc>
                <a:spcPct val="100000"/>
              </a:lnSpc>
              <a:spcBef>
                <a:spcPts val="50"/>
              </a:spcBef>
              <a:buFont typeface="Arial MT"/>
              <a:buChar char="•"/>
            </a:pPr>
            <a:endParaRPr sz="2450" dirty="0">
              <a:latin typeface="Times New Roman"/>
              <a:cs typeface="Times New Roman"/>
            </a:endParaRPr>
          </a:p>
          <a:p>
            <a:pPr marL="12700">
              <a:lnSpc>
                <a:spcPct val="100000"/>
              </a:lnSpc>
              <a:spcBef>
                <a:spcPts val="5"/>
              </a:spcBef>
            </a:pPr>
            <a:r>
              <a:rPr sz="2600" b="1" i="1" dirty="0">
                <a:solidFill>
                  <a:srgbClr val="4471C4"/>
                </a:solidFill>
                <a:latin typeface="Times New Roman"/>
                <a:cs typeface="Times New Roman"/>
              </a:rPr>
              <a:t>Kendilik</a:t>
            </a:r>
            <a:r>
              <a:rPr sz="2600" b="1" i="1" spc="-30" dirty="0">
                <a:solidFill>
                  <a:srgbClr val="4471C4"/>
                </a:solidFill>
                <a:latin typeface="Times New Roman"/>
                <a:cs typeface="Times New Roman"/>
              </a:rPr>
              <a:t> </a:t>
            </a:r>
            <a:r>
              <a:rPr sz="2600" b="1" i="1" dirty="0">
                <a:solidFill>
                  <a:srgbClr val="4471C4"/>
                </a:solidFill>
                <a:latin typeface="Times New Roman"/>
                <a:cs typeface="Times New Roman"/>
              </a:rPr>
              <a:t>kavramı…</a:t>
            </a:r>
            <a:endParaRPr sz="2600" dirty="0">
              <a:latin typeface="Times New Roman"/>
              <a:cs typeface="Times New Roman"/>
            </a:endParaRPr>
          </a:p>
          <a:p>
            <a:pPr>
              <a:lnSpc>
                <a:spcPct val="100000"/>
              </a:lnSpc>
              <a:spcBef>
                <a:spcPts val="15"/>
              </a:spcBef>
            </a:pPr>
            <a:endParaRPr sz="2500" dirty="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Kendimizi</a:t>
            </a:r>
            <a:r>
              <a:rPr sz="2400" dirty="0">
                <a:latin typeface="Times New Roman"/>
                <a:cs typeface="Times New Roman"/>
              </a:rPr>
              <a:t> nasıl</a:t>
            </a:r>
            <a:r>
              <a:rPr sz="2400" spc="-10" dirty="0">
                <a:latin typeface="Times New Roman"/>
                <a:cs typeface="Times New Roman"/>
              </a:rPr>
              <a:t> </a:t>
            </a:r>
            <a:r>
              <a:rPr sz="2400" spc="-5" dirty="0">
                <a:latin typeface="Times New Roman"/>
                <a:cs typeface="Times New Roman"/>
              </a:rPr>
              <a:t>gördüğümüz</a:t>
            </a:r>
            <a:r>
              <a:rPr sz="2400" dirty="0">
                <a:latin typeface="Times New Roman"/>
                <a:cs typeface="Times New Roman"/>
              </a:rPr>
              <a:t> ve</a:t>
            </a:r>
            <a:r>
              <a:rPr sz="2400" spc="5" dirty="0">
                <a:latin typeface="Times New Roman"/>
                <a:cs typeface="Times New Roman"/>
              </a:rPr>
              <a:t> </a:t>
            </a:r>
            <a:r>
              <a:rPr sz="2400" dirty="0">
                <a:latin typeface="Times New Roman"/>
                <a:cs typeface="Times New Roman"/>
              </a:rPr>
              <a:t>tarif</a:t>
            </a:r>
            <a:r>
              <a:rPr sz="2400" spc="-30" dirty="0">
                <a:latin typeface="Times New Roman"/>
                <a:cs typeface="Times New Roman"/>
              </a:rPr>
              <a:t> </a:t>
            </a:r>
            <a:r>
              <a:rPr sz="2400" spc="-5" dirty="0">
                <a:latin typeface="Times New Roman"/>
                <a:cs typeface="Times New Roman"/>
              </a:rPr>
              <a:t>ettiğimiz…</a:t>
            </a:r>
            <a:endParaRPr sz="2400" dirty="0">
              <a:latin typeface="Times New Roman"/>
              <a:cs typeface="Times New Roman"/>
            </a:endParaRPr>
          </a:p>
          <a:p>
            <a:pPr marL="697865" lvl="1" indent="-229235">
              <a:lnSpc>
                <a:spcPct val="100000"/>
              </a:lnSpc>
              <a:spcBef>
                <a:spcPts val="5"/>
              </a:spcBef>
              <a:buFont typeface="Arial MT"/>
              <a:buChar char="•"/>
              <a:tabLst>
                <a:tab pos="697865" algn="l"/>
                <a:tab pos="698500" algn="l"/>
              </a:tabLst>
            </a:pPr>
            <a:r>
              <a:rPr sz="2200" spc="-5" dirty="0" err="1" smtClean="0">
                <a:latin typeface="Times New Roman"/>
                <a:cs typeface="Times New Roman"/>
              </a:rPr>
              <a:t>Olumlu</a:t>
            </a:r>
            <a:r>
              <a:rPr sz="2200" spc="-5" dirty="0">
                <a:latin typeface="Times New Roman"/>
                <a:cs typeface="Times New Roman"/>
              </a:rPr>
              <a:t>/</a:t>
            </a:r>
            <a:r>
              <a:rPr sz="2200" spc="25" dirty="0">
                <a:latin typeface="Times New Roman"/>
                <a:cs typeface="Times New Roman"/>
              </a:rPr>
              <a:t> </a:t>
            </a:r>
            <a:r>
              <a:rPr sz="2200" spc="-5" dirty="0">
                <a:latin typeface="Times New Roman"/>
                <a:cs typeface="Times New Roman"/>
              </a:rPr>
              <a:t>olumsuz</a:t>
            </a:r>
            <a:r>
              <a:rPr sz="2200" spc="20" dirty="0">
                <a:latin typeface="Times New Roman"/>
                <a:cs typeface="Times New Roman"/>
              </a:rPr>
              <a:t> </a:t>
            </a:r>
            <a:r>
              <a:rPr sz="2200" dirty="0">
                <a:latin typeface="Times New Roman"/>
                <a:cs typeface="Times New Roman"/>
              </a:rPr>
              <a:t>kendilik</a:t>
            </a:r>
            <a:r>
              <a:rPr sz="2200" spc="5" dirty="0">
                <a:latin typeface="Times New Roman"/>
                <a:cs typeface="Times New Roman"/>
              </a:rPr>
              <a:t> </a:t>
            </a:r>
            <a:r>
              <a:rPr sz="2200" spc="-5" dirty="0">
                <a:latin typeface="Times New Roman"/>
                <a:cs typeface="Times New Roman"/>
              </a:rPr>
              <a:t>kavramları</a:t>
            </a:r>
            <a:r>
              <a:rPr sz="2200" spc="30" dirty="0">
                <a:latin typeface="Times New Roman"/>
                <a:cs typeface="Times New Roman"/>
              </a:rPr>
              <a:t> </a:t>
            </a:r>
            <a:r>
              <a:rPr sz="2200" spc="-5" dirty="0">
                <a:latin typeface="Times New Roman"/>
                <a:cs typeface="Times New Roman"/>
              </a:rPr>
              <a:t>ve</a:t>
            </a:r>
            <a:r>
              <a:rPr sz="2200" dirty="0">
                <a:latin typeface="Times New Roman"/>
                <a:cs typeface="Times New Roman"/>
              </a:rPr>
              <a:t> </a:t>
            </a:r>
            <a:r>
              <a:rPr sz="2200" spc="-5" dirty="0">
                <a:latin typeface="Times New Roman"/>
                <a:cs typeface="Times New Roman"/>
              </a:rPr>
              <a:t>kişilik</a:t>
            </a:r>
            <a:r>
              <a:rPr sz="2200" spc="5" dirty="0">
                <a:latin typeface="Times New Roman"/>
                <a:cs typeface="Times New Roman"/>
              </a:rPr>
              <a:t> </a:t>
            </a:r>
            <a:r>
              <a:rPr sz="2200" dirty="0">
                <a:latin typeface="Times New Roman"/>
                <a:cs typeface="Times New Roman"/>
              </a:rPr>
              <a:t>örüntüleri</a:t>
            </a:r>
            <a:r>
              <a:rPr sz="2200" spc="15" dirty="0">
                <a:latin typeface="Times New Roman"/>
                <a:cs typeface="Times New Roman"/>
              </a:rPr>
              <a:t> </a:t>
            </a:r>
            <a:r>
              <a:rPr sz="2200" spc="-5" dirty="0">
                <a:latin typeface="Times New Roman"/>
                <a:cs typeface="Times New Roman"/>
              </a:rPr>
              <a:t>üzerindeki</a:t>
            </a:r>
            <a:r>
              <a:rPr sz="2200" spc="10" dirty="0">
                <a:latin typeface="Times New Roman"/>
                <a:cs typeface="Times New Roman"/>
              </a:rPr>
              <a:t> </a:t>
            </a:r>
            <a:r>
              <a:rPr sz="2200" spc="-5" dirty="0">
                <a:latin typeface="Times New Roman"/>
                <a:cs typeface="Times New Roman"/>
              </a:rPr>
              <a:t>etkisi…</a:t>
            </a:r>
            <a:endParaRPr sz="2200" dirty="0">
              <a:latin typeface="Times New Roman"/>
              <a:cs typeface="Times New Roman"/>
            </a:endParaRPr>
          </a:p>
          <a:p>
            <a:pPr marL="697865" lvl="1" indent="-229235">
              <a:lnSpc>
                <a:spcPct val="100000"/>
              </a:lnSpc>
              <a:spcBef>
                <a:spcPts val="5"/>
              </a:spcBef>
              <a:buFont typeface="Arial MT"/>
              <a:buChar char="•"/>
              <a:tabLst>
                <a:tab pos="697865" algn="l"/>
                <a:tab pos="698500" algn="l"/>
              </a:tabLst>
            </a:pPr>
            <a:r>
              <a:rPr sz="2200" spc="-5" dirty="0">
                <a:latin typeface="Times New Roman"/>
                <a:cs typeface="Times New Roman"/>
              </a:rPr>
              <a:t>Mevcut</a:t>
            </a:r>
            <a:r>
              <a:rPr sz="2200" spc="-10" dirty="0">
                <a:latin typeface="Times New Roman"/>
                <a:cs typeface="Times New Roman"/>
              </a:rPr>
              <a:t> </a:t>
            </a:r>
            <a:r>
              <a:rPr sz="2200" spc="-5" dirty="0">
                <a:latin typeface="Times New Roman"/>
                <a:cs typeface="Times New Roman"/>
              </a:rPr>
              <a:t>/</a:t>
            </a:r>
            <a:r>
              <a:rPr sz="2200" dirty="0">
                <a:latin typeface="Times New Roman"/>
                <a:cs typeface="Times New Roman"/>
              </a:rPr>
              <a:t> </a:t>
            </a:r>
            <a:r>
              <a:rPr sz="2200" spc="-5" dirty="0">
                <a:latin typeface="Times New Roman"/>
                <a:cs typeface="Times New Roman"/>
              </a:rPr>
              <a:t>ideal kendilik</a:t>
            </a:r>
            <a:r>
              <a:rPr sz="2200" spc="5" dirty="0">
                <a:latin typeface="Times New Roman"/>
                <a:cs typeface="Times New Roman"/>
              </a:rPr>
              <a:t> </a:t>
            </a:r>
            <a:r>
              <a:rPr sz="2200" spc="-5" dirty="0">
                <a:latin typeface="Times New Roman"/>
                <a:cs typeface="Times New Roman"/>
              </a:rPr>
              <a:t>kavramları</a:t>
            </a:r>
            <a:endParaRPr sz="2200" dirty="0">
              <a:latin typeface="Times New Roman"/>
              <a:cs typeface="Times New Roman"/>
            </a:endParaRPr>
          </a:p>
        </p:txBody>
      </p:sp>
      <p:pic>
        <p:nvPicPr>
          <p:cNvPr id="4" name="object 4"/>
          <p:cNvPicPr/>
          <p:nvPr/>
        </p:nvPicPr>
        <p:blipFill>
          <a:blip r:embed="rId2" cstate="print"/>
          <a:stretch>
            <a:fillRect/>
          </a:stretch>
        </p:blipFill>
        <p:spPr>
          <a:xfrm>
            <a:off x="8686800" y="4655231"/>
            <a:ext cx="2590800" cy="1905000"/>
          </a:xfrm>
          <a:prstGeom prst="rect">
            <a:avLst/>
          </a:prstGeom>
        </p:spPr>
      </p:pic>
    </p:spTree>
    <p:extLst>
      <p:ext uri="{BB962C8B-B14F-4D97-AF65-F5344CB8AC3E}">
        <p14:creationId xmlns:p14="http://schemas.microsoft.com/office/powerpoint/2010/main" val="142042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24000" y="725881"/>
            <a:ext cx="8276081" cy="553998"/>
          </a:xfrm>
        </p:spPr>
        <p:txBody>
          <a:bodyPr/>
          <a:lstStyle/>
          <a:p>
            <a:r>
              <a:rPr lang="sv-SE" i="0" spc="-5" dirty="0"/>
              <a:t>5. 2. </a:t>
            </a:r>
            <a:r>
              <a:rPr lang="tr-TR" i="0" spc="-5" dirty="0" smtClean="0"/>
              <a:t>2</a:t>
            </a:r>
            <a:r>
              <a:rPr lang="sv-SE" i="0" spc="-5" dirty="0" smtClean="0"/>
              <a:t>.</a:t>
            </a:r>
            <a:r>
              <a:rPr lang="sv-SE" i="0" spc="-10" dirty="0" smtClean="0"/>
              <a:t> </a:t>
            </a:r>
            <a:r>
              <a:rPr lang="sv-SE" i="0" spc="-5" dirty="0"/>
              <a:t>Hümanistik </a:t>
            </a:r>
            <a:r>
              <a:rPr lang="sv-SE" i="0" dirty="0"/>
              <a:t>kuram</a:t>
            </a:r>
            <a:r>
              <a:rPr lang="sv-SE" i="0" spc="-20" dirty="0"/>
              <a:t> </a:t>
            </a:r>
            <a:r>
              <a:rPr lang="sv-SE" i="0" spc="-5" dirty="0"/>
              <a:t>ve</a:t>
            </a:r>
            <a:r>
              <a:rPr lang="sv-SE" i="0" dirty="0"/>
              <a:t> Carl</a:t>
            </a:r>
            <a:r>
              <a:rPr lang="sv-SE" i="0" spc="-15" dirty="0"/>
              <a:t> </a:t>
            </a:r>
            <a:r>
              <a:rPr lang="sv-SE" i="0" dirty="0"/>
              <a:t>Rogers</a:t>
            </a:r>
            <a:endParaRPr lang="tr-TR" dirty="0"/>
          </a:p>
        </p:txBody>
      </p:sp>
      <p:sp>
        <p:nvSpPr>
          <p:cNvPr id="3" name="Metin Yer Tutucusu 2"/>
          <p:cNvSpPr>
            <a:spLocks noGrp="1"/>
          </p:cNvSpPr>
          <p:nvPr>
            <p:ph type="body" idx="1"/>
          </p:nvPr>
        </p:nvSpPr>
        <p:spPr>
          <a:xfrm>
            <a:off x="917244" y="1715515"/>
            <a:ext cx="10357510" cy="4308872"/>
          </a:xfrm>
        </p:spPr>
        <p:txBody>
          <a:bodyPr/>
          <a:lstStyle/>
          <a:p>
            <a:r>
              <a:rPr lang="tr-TR" sz="2000" b="0" dirty="0" err="1">
                <a:solidFill>
                  <a:schemeClr val="tx1"/>
                </a:solidFill>
              </a:rPr>
              <a:t>Rogers</a:t>
            </a:r>
            <a:r>
              <a:rPr lang="tr-TR" sz="2000" b="0" dirty="0">
                <a:solidFill>
                  <a:schemeClr val="tx1"/>
                </a:solidFill>
              </a:rPr>
              <a:t>, büyümeyi teşvik eden ortamın üç koşulu gerektirdiğine inanmaktadır: </a:t>
            </a:r>
          </a:p>
          <a:p>
            <a:endParaRPr lang="tr-TR" sz="2000" b="0" dirty="0" smtClean="0">
              <a:solidFill>
                <a:schemeClr val="tx1"/>
              </a:solidFill>
            </a:endParaRPr>
          </a:p>
          <a:p>
            <a:pPr marL="342900" indent="-342900">
              <a:buFont typeface="Arial" panose="020B0604020202020204" pitchFamily="34" charset="0"/>
              <a:buChar char="•"/>
            </a:pPr>
            <a:r>
              <a:rPr lang="tr-TR" sz="2000" b="0" kern="1200" spc="-5" dirty="0">
                <a:solidFill>
                  <a:schemeClr val="tx1"/>
                </a:solidFill>
              </a:rPr>
              <a:t>Özgünlük: Özgün bireyler kendi duygularına açık, gerçeği maskeleyen dış görünüşleri terk etmiş, açık ve kendini açan kimselerdir. </a:t>
            </a:r>
          </a:p>
          <a:p>
            <a:pPr marL="342900" indent="-342900">
              <a:buFont typeface="Arial" panose="020B0604020202020204" pitchFamily="34" charset="0"/>
              <a:buChar char="•"/>
            </a:pPr>
            <a:endParaRPr lang="tr-TR" sz="2000" b="0" dirty="0" smtClean="0">
              <a:solidFill>
                <a:schemeClr val="tx1"/>
              </a:solidFill>
            </a:endParaRPr>
          </a:p>
          <a:p>
            <a:pPr marL="342900" indent="-342900">
              <a:buFont typeface="Arial" panose="020B0604020202020204" pitchFamily="34" charset="0"/>
              <a:buChar char="•"/>
            </a:pPr>
            <a:r>
              <a:rPr lang="tr-TR" sz="2000" b="0" dirty="0" smtClean="0">
                <a:solidFill>
                  <a:schemeClr val="tx1"/>
                </a:solidFill>
              </a:rPr>
              <a:t>Kişisel Sorumluluk: Davranışlarımız </a:t>
            </a:r>
            <a:r>
              <a:rPr lang="tr-TR" sz="2000" b="0" dirty="0">
                <a:solidFill>
                  <a:schemeClr val="tx1"/>
                </a:solidFill>
              </a:rPr>
              <a:t>sorumlusu bizleriz. Belli bir davranışta bulunmak zorunda (-</a:t>
            </a:r>
            <a:r>
              <a:rPr lang="tr-TR" sz="2000" b="0" dirty="0" err="1">
                <a:solidFill>
                  <a:schemeClr val="tx1"/>
                </a:solidFill>
              </a:rPr>
              <a:t>meli</a:t>
            </a:r>
            <a:r>
              <a:rPr lang="tr-TR" sz="2000" b="0" dirty="0">
                <a:solidFill>
                  <a:schemeClr val="tx1"/>
                </a:solidFill>
              </a:rPr>
              <a:t>, -malı) değiliz; davranışlarımız kişisel tercihlerimizi yansıtır. </a:t>
            </a:r>
          </a:p>
          <a:p>
            <a:pPr marL="342900" indent="-342900">
              <a:buFont typeface="Arial" panose="020B0604020202020204" pitchFamily="34" charset="0"/>
              <a:buChar char="•"/>
            </a:pPr>
            <a:endParaRPr lang="tr-TR" sz="2000" b="0" kern="1200" spc="-5" dirty="0" smtClean="0">
              <a:solidFill>
                <a:schemeClr val="tx1"/>
              </a:solidFill>
            </a:endParaRPr>
          </a:p>
          <a:p>
            <a:pPr marL="342900" indent="-342900">
              <a:buFont typeface="Arial" panose="020B0604020202020204" pitchFamily="34" charset="0"/>
              <a:buChar char="•"/>
            </a:pPr>
            <a:r>
              <a:rPr lang="tr-TR" sz="2000" b="0" kern="1200" spc="-5" dirty="0" smtClean="0">
                <a:solidFill>
                  <a:schemeClr val="tx1"/>
                </a:solidFill>
              </a:rPr>
              <a:t>Koşulsuz </a:t>
            </a:r>
            <a:r>
              <a:rPr lang="tr-TR" sz="2000" b="0" kern="1200" spc="-5" dirty="0">
                <a:solidFill>
                  <a:schemeClr val="tx1"/>
                </a:solidFill>
              </a:rPr>
              <a:t>Olumlu Kabul: İnsanlar kabul edici olduğunda, eksikliklerimizi bilseler bile bize değer veren bir tutum olan koşulsuz olumlu kabul sunarlar. Sahte tavırlarımızı bırakmak, en olumsuz duygularımızı dile getirmek ve hâlâ kabul gördüğümüzü keşfetmek çok büyük bir rahatlıktır. </a:t>
            </a:r>
          </a:p>
          <a:p>
            <a:pPr marL="342900" indent="-342900">
              <a:buFont typeface="Arial" panose="020B0604020202020204" pitchFamily="34" charset="0"/>
              <a:buChar char="•"/>
            </a:pPr>
            <a:endParaRPr lang="tr-TR" sz="2000" b="0" kern="1200" spc="-5" dirty="0" smtClean="0">
              <a:solidFill>
                <a:schemeClr val="tx1"/>
              </a:solidFill>
            </a:endParaRPr>
          </a:p>
          <a:p>
            <a:pPr marL="342900" indent="-342900">
              <a:buFont typeface="Arial" panose="020B0604020202020204" pitchFamily="34" charset="0"/>
              <a:buChar char="•"/>
            </a:pPr>
            <a:r>
              <a:rPr lang="tr-TR" sz="2000" b="0" kern="1200" spc="-5" dirty="0" smtClean="0">
                <a:solidFill>
                  <a:schemeClr val="tx1"/>
                </a:solidFill>
              </a:rPr>
              <a:t>Empati</a:t>
            </a:r>
            <a:r>
              <a:rPr lang="tr-TR" sz="2000" b="0" kern="1200" spc="-5" dirty="0">
                <a:solidFill>
                  <a:schemeClr val="tx1"/>
                </a:solidFill>
              </a:rPr>
              <a:t>: İnsanlar </a:t>
            </a:r>
            <a:r>
              <a:rPr lang="tr-TR" sz="2000" b="0" kern="1200" spc="-5" dirty="0" err="1">
                <a:solidFill>
                  <a:schemeClr val="tx1"/>
                </a:solidFill>
              </a:rPr>
              <a:t>empatik</a:t>
            </a:r>
            <a:r>
              <a:rPr lang="tr-TR" sz="2000" b="0" kern="1200" spc="-5" dirty="0">
                <a:solidFill>
                  <a:schemeClr val="tx1"/>
                </a:solidFill>
              </a:rPr>
              <a:t> olduğunda diğerlerinin duygularını ve bu duyguların anlamlarını paylaşır ve yansıtırlar. </a:t>
            </a:r>
          </a:p>
        </p:txBody>
      </p:sp>
    </p:spTree>
    <p:extLst>
      <p:ext uri="{BB962C8B-B14F-4D97-AF65-F5344CB8AC3E}">
        <p14:creationId xmlns:p14="http://schemas.microsoft.com/office/powerpoint/2010/main" val="567300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8870" y="642873"/>
            <a:ext cx="7678420" cy="574040"/>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Kişiliğin</a:t>
            </a:r>
            <a:r>
              <a:rPr i="0" spc="5" dirty="0">
                <a:latin typeface="Times New Roman"/>
                <a:cs typeface="Times New Roman"/>
              </a:rPr>
              <a:t> </a:t>
            </a:r>
            <a:r>
              <a:rPr i="0" spc="-5" dirty="0">
                <a:latin typeface="Times New Roman"/>
                <a:cs typeface="Times New Roman"/>
              </a:rPr>
              <a:t>ölçülmesi </a:t>
            </a:r>
            <a:r>
              <a:rPr i="0" dirty="0">
                <a:latin typeface="Times New Roman"/>
                <a:cs typeface="Times New Roman"/>
              </a:rPr>
              <a:t>ve</a:t>
            </a:r>
            <a:r>
              <a:rPr i="0" spc="15" dirty="0">
                <a:latin typeface="Times New Roman"/>
                <a:cs typeface="Times New Roman"/>
              </a:rPr>
              <a:t> </a:t>
            </a:r>
            <a:r>
              <a:rPr i="0" spc="-10" dirty="0">
                <a:latin typeface="Times New Roman"/>
                <a:cs typeface="Times New Roman"/>
              </a:rPr>
              <a:t>değerlendirilmesi</a:t>
            </a:r>
          </a:p>
        </p:txBody>
      </p:sp>
      <p:sp>
        <p:nvSpPr>
          <p:cNvPr id="3" name="object 3"/>
          <p:cNvSpPr txBox="1"/>
          <p:nvPr/>
        </p:nvSpPr>
        <p:spPr>
          <a:xfrm>
            <a:off x="916939" y="1606118"/>
            <a:ext cx="10358120" cy="2586990"/>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935" algn="l"/>
                <a:tab pos="1612900" algn="l"/>
                <a:tab pos="3230245" algn="l"/>
                <a:tab pos="4536440" algn="l"/>
                <a:tab pos="4959985" algn="l"/>
                <a:tab pos="6536055" algn="l"/>
                <a:tab pos="7247890" algn="l"/>
                <a:tab pos="8740140" algn="l"/>
                <a:tab pos="10060305" algn="l"/>
              </a:tabLst>
            </a:pPr>
            <a:r>
              <a:rPr sz="2400" dirty="0">
                <a:latin typeface="Times New Roman"/>
                <a:cs typeface="Times New Roman"/>
              </a:rPr>
              <a:t>Bire</a:t>
            </a:r>
            <a:r>
              <a:rPr sz="2400" spc="-10" dirty="0">
                <a:latin typeface="Times New Roman"/>
                <a:cs typeface="Times New Roman"/>
              </a:rPr>
              <a:t>yl</a:t>
            </a:r>
            <a:r>
              <a:rPr sz="2400" dirty="0">
                <a:latin typeface="Times New Roman"/>
                <a:cs typeface="Times New Roman"/>
              </a:rPr>
              <a:t>erin	düşünc</a:t>
            </a:r>
            <a:r>
              <a:rPr sz="2400" spc="-15" dirty="0">
                <a:latin typeface="Times New Roman"/>
                <a:cs typeface="Times New Roman"/>
              </a:rPr>
              <a:t>e</a:t>
            </a:r>
            <a:r>
              <a:rPr sz="2400" dirty="0">
                <a:latin typeface="Times New Roman"/>
                <a:cs typeface="Times New Roman"/>
              </a:rPr>
              <a:t>leri,	duygul</a:t>
            </a:r>
            <a:r>
              <a:rPr sz="2400" spc="-15" dirty="0">
                <a:latin typeface="Times New Roman"/>
                <a:cs typeface="Times New Roman"/>
              </a:rPr>
              <a:t>a</a:t>
            </a:r>
            <a:r>
              <a:rPr sz="2400" dirty="0">
                <a:latin typeface="Times New Roman"/>
                <a:cs typeface="Times New Roman"/>
              </a:rPr>
              <a:t>rı	</a:t>
            </a:r>
            <a:r>
              <a:rPr sz="2400" spc="-15" dirty="0">
                <a:latin typeface="Times New Roman"/>
                <a:cs typeface="Times New Roman"/>
              </a:rPr>
              <a:t>v</a:t>
            </a:r>
            <a:r>
              <a:rPr sz="2400" dirty="0">
                <a:latin typeface="Times New Roman"/>
                <a:cs typeface="Times New Roman"/>
              </a:rPr>
              <a:t>e	davra</a:t>
            </a:r>
            <a:r>
              <a:rPr sz="2400" spc="-10" dirty="0">
                <a:latin typeface="Times New Roman"/>
                <a:cs typeface="Times New Roman"/>
              </a:rPr>
              <a:t>n</a:t>
            </a:r>
            <a:r>
              <a:rPr sz="2400" dirty="0">
                <a:latin typeface="Times New Roman"/>
                <a:cs typeface="Times New Roman"/>
              </a:rPr>
              <a:t>ışl</a:t>
            </a:r>
            <a:r>
              <a:rPr sz="2400" spc="-15" dirty="0">
                <a:latin typeface="Times New Roman"/>
                <a:cs typeface="Times New Roman"/>
              </a:rPr>
              <a:t>a</a:t>
            </a:r>
            <a:r>
              <a:rPr sz="2400" dirty="0">
                <a:latin typeface="Times New Roman"/>
                <a:cs typeface="Times New Roman"/>
              </a:rPr>
              <a:t>rı	na</a:t>
            </a:r>
            <a:r>
              <a:rPr sz="2400" spc="-10" dirty="0">
                <a:latin typeface="Times New Roman"/>
                <a:cs typeface="Times New Roman"/>
              </a:rPr>
              <a:t>sı</a:t>
            </a:r>
            <a:r>
              <a:rPr sz="2400" dirty="0">
                <a:latin typeface="Times New Roman"/>
                <a:cs typeface="Times New Roman"/>
              </a:rPr>
              <a:t>l	birbirind</a:t>
            </a:r>
            <a:r>
              <a:rPr sz="2400" spc="5" dirty="0">
                <a:latin typeface="Times New Roman"/>
                <a:cs typeface="Times New Roman"/>
              </a:rPr>
              <a:t>e</a:t>
            </a:r>
            <a:r>
              <a:rPr sz="2400" dirty="0">
                <a:latin typeface="Times New Roman"/>
                <a:cs typeface="Times New Roman"/>
              </a:rPr>
              <a:t>n	</a:t>
            </a:r>
            <a:r>
              <a:rPr sz="2400" spc="-10" dirty="0">
                <a:latin typeface="Times New Roman"/>
                <a:cs typeface="Times New Roman"/>
              </a:rPr>
              <a:t>f</a:t>
            </a:r>
            <a:r>
              <a:rPr sz="2400" dirty="0">
                <a:latin typeface="Times New Roman"/>
                <a:cs typeface="Times New Roman"/>
              </a:rPr>
              <a:t>ar</a:t>
            </a:r>
            <a:r>
              <a:rPr sz="2400" spc="-10" dirty="0">
                <a:latin typeface="Times New Roman"/>
                <a:cs typeface="Times New Roman"/>
              </a:rPr>
              <a:t>kl</a:t>
            </a:r>
            <a:r>
              <a:rPr sz="2400" dirty="0">
                <a:latin typeface="Times New Roman"/>
                <a:cs typeface="Times New Roman"/>
              </a:rPr>
              <a:t>ıla</a:t>
            </a:r>
            <a:r>
              <a:rPr sz="2400" spc="-15" dirty="0">
                <a:latin typeface="Times New Roman"/>
                <a:cs typeface="Times New Roman"/>
              </a:rPr>
              <a:t>ş</a:t>
            </a:r>
            <a:r>
              <a:rPr sz="2400" dirty="0">
                <a:latin typeface="Times New Roman"/>
                <a:cs typeface="Times New Roman"/>
              </a:rPr>
              <a:t>ır	</a:t>
            </a:r>
            <a:r>
              <a:rPr sz="2400" spc="-15" dirty="0">
                <a:latin typeface="Times New Roman"/>
                <a:cs typeface="Times New Roman"/>
              </a:rPr>
              <a:t>ve</a:t>
            </a:r>
            <a:endParaRPr sz="2400">
              <a:latin typeface="Times New Roman"/>
              <a:cs typeface="Times New Roman"/>
            </a:endParaRPr>
          </a:p>
          <a:p>
            <a:pPr marL="241300">
              <a:lnSpc>
                <a:spcPct val="100000"/>
              </a:lnSpc>
              <a:spcBef>
                <a:spcPts val="5"/>
              </a:spcBef>
            </a:pPr>
            <a:r>
              <a:rPr sz="2400" dirty="0">
                <a:latin typeface="Times New Roman"/>
                <a:cs typeface="Times New Roman"/>
              </a:rPr>
              <a:t>bireyler</a:t>
            </a:r>
            <a:r>
              <a:rPr sz="2400" spc="-35" dirty="0">
                <a:latin typeface="Times New Roman"/>
                <a:cs typeface="Times New Roman"/>
              </a:rPr>
              <a:t> </a:t>
            </a:r>
            <a:r>
              <a:rPr sz="2400" dirty="0">
                <a:latin typeface="Times New Roman"/>
                <a:cs typeface="Times New Roman"/>
              </a:rPr>
              <a:t>belli</a:t>
            </a:r>
            <a:r>
              <a:rPr sz="2400" spc="-35" dirty="0">
                <a:latin typeface="Times New Roman"/>
                <a:cs typeface="Times New Roman"/>
              </a:rPr>
              <a:t> </a:t>
            </a:r>
            <a:r>
              <a:rPr sz="2400" spc="-5" dirty="0">
                <a:latin typeface="Times New Roman"/>
                <a:cs typeface="Times New Roman"/>
              </a:rPr>
              <a:t>durumlarda</a:t>
            </a:r>
            <a:r>
              <a:rPr sz="2400" spc="-10" dirty="0">
                <a:latin typeface="Times New Roman"/>
                <a:cs typeface="Times New Roman"/>
              </a:rPr>
              <a:t> </a:t>
            </a:r>
            <a:r>
              <a:rPr sz="2400" dirty="0">
                <a:latin typeface="Times New Roman"/>
                <a:cs typeface="Times New Roman"/>
              </a:rPr>
              <a:t>genel</a:t>
            </a:r>
            <a:r>
              <a:rPr sz="2400" spc="-15" dirty="0">
                <a:latin typeface="Times New Roman"/>
                <a:cs typeface="Times New Roman"/>
              </a:rPr>
              <a:t> </a:t>
            </a:r>
            <a:r>
              <a:rPr sz="2400" dirty="0">
                <a:latin typeface="Times New Roman"/>
                <a:cs typeface="Times New Roman"/>
              </a:rPr>
              <a:t>olarak</a:t>
            </a:r>
            <a:r>
              <a:rPr sz="2400" spc="-25" dirty="0">
                <a:latin typeface="Times New Roman"/>
                <a:cs typeface="Times New Roman"/>
              </a:rPr>
              <a:t> </a:t>
            </a:r>
            <a:r>
              <a:rPr sz="2400" dirty="0">
                <a:latin typeface="Times New Roman"/>
                <a:cs typeface="Times New Roman"/>
              </a:rPr>
              <a:t>nasıl</a:t>
            </a:r>
            <a:r>
              <a:rPr sz="2400" spc="-25" dirty="0">
                <a:latin typeface="Times New Roman"/>
                <a:cs typeface="Times New Roman"/>
              </a:rPr>
              <a:t> </a:t>
            </a:r>
            <a:r>
              <a:rPr sz="2400" dirty="0">
                <a:latin typeface="Times New Roman"/>
                <a:cs typeface="Times New Roman"/>
              </a:rPr>
              <a:t>davranırlar?</a:t>
            </a:r>
            <a:endParaRPr sz="2400">
              <a:latin typeface="Times New Roman"/>
              <a:cs typeface="Times New Roman"/>
            </a:endParaRPr>
          </a:p>
          <a:p>
            <a:pPr>
              <a:lnSpc>
                <a:spcPct val="100000"/>
              </a:lnSpc>
            </a:pPr>
            <a:endParaRPr sz="2500">
              <a:latin typeface="Times New Roman"/>
              <a:cs typeface="Times New Roman"/>
            </a:endParaRPr>
          </a:p>
          <a:p>
            <a:pPr marL="698500" lvl="1" indent="-229235">
              <a:lnSpc>
                <a:spcPct val="100000"/>
              </a:lnSpc>
              <a:spcBef>
                <a:spcPts val="5"/>
              </a:spcBef>
              <a:buFont typeface="Arial MT"/>
              <a:buChar char="•"/>
              <a:tabLst>
                <a:tab pos="699135" algn="l"/>
              </a:tabLst>
            </a:pPr>
            <a:r>
              <a:rPr sz="2400" dirty="0">
                <a:latin typeface="Times New Roman"/>
                <a:cs typeface="Times New Roman"/>
              </a:rPr>
              <a:t>Öz-bildirim</a:t>
            </a:r>
            <a:r>
              <a:rPr sz="2400" spc="-75" dirty="0">
                <a:latin typeface="Times New Roman"/>
                <a:cs typeface="Times New Roman"/>
              </a:rPr>
              <a:t> </a:t>
            </a:r>
            <a:r>
              <a:rPr sz="2400" dirty="0">
                <a:latin typeface="Times New Roman"/>
                <a:cs typeface="Times New Roman"/>
              </a:rPr>
              <a:t>ölçekleri</a:t>
            </a:r>
            <a:endParaRPr sz="2400">
              <a:latin typeface="Times New Roman"/>
              <a:cs typeface="Times New Roman"/>
            </a:endParaRPr>
          </a:p>
          <a:p>
            <a:pPr marL="698500" lvl="1" indent="-229235">
              <a:lnSpc>
                <a:spcPct val="100000"/>
              </a:lnSpc>
              <a:buFont typeface="Arial MT"/>
              <a:buChar char="•"/>
              <a:tabLst>
                <a:tab pos="699135" algn="l"/>
              </a:tabLst>
            </a:pPr>
            <a:r>
              <a:rPr sz="2400" dirty="0">
                <a:latin typeface="Times New Roman"/>
                <a:cs typeface="Times New Roman"/>
              </a:rPr>
              <a:t>Projektif</a:t>
            </a:r>
            <a:r>
              <a:rPr sz="2400" spc="-100" dirty="0">
                <a:latin typeface="Times New Roman"/>
                <a:cs typeface="Times New Roman"/>
              </a:rPr>
              <a:t> </a:t>
            </a:r>
            <a:r>
              <a:rPr sz="2400" spc="-5" dirty="0">
                <a:latin typeface="Times New Roman"/>
                <a:cs typeface="Times New Roman"/>
              </a:rPr>
              <a:t>ölçümler</a:t>
            </a:r>
            <a:endParaRPr sz="2400">
              <a:latin typeface="Times New Roman"/>
              <a:cs typeface="Times New Roman"/>
            </a:endParaRPr>
          </a:p>
          <a:p>
            <a:pPr marL="698500" lvl="1" indent="-229235">
              <a:lnSpc>
                <a:spcPct val="100000"/>
              </a:lnSpc>
              <a:buFont typeface="Arial MT"/>
              <a:buChar char="•"/>
              <a:tabLst>
                <a:tab pos="699135" algn="l"/>
              </a:tabLst>
            </a:pPr>
            <a:r>
              <a:rPr sz="2400" dirty="0">
                <a:latin typeface="Times New Roman"/>
                <a:cs typeface="Times New Roman"/>
              </a:rPr>
              <a:t>Klinik</a:t>
            </a:r>
            <a:r>
              <a:rPr sz="2400" spc="-75" dirty="0">
                <a:latin typeface="Times New Roman"/>
                <a:cs typeface="Times New Roman"/>
              </a:rPr>
              <a:t> </a:t>
            </a:r>
            <a:r>
              <a:rPr sz="2400" spc="-5" dirty="0">
                <a:latin typeface="Times New Roman"/>
                <a:cs typeface="Times New Roman"/>
              </a:rPr>
              <a:t>görüşmeler</a:t>
            </a:r>
            <a:endParaRPr sz="2400">
              <a:latin typeface="Times New Roman"/>
              <a:cs typeface="Times New Roman"/>
            </a:endParaRPr>
          </a:p>
          <a:p>
            <a:pPr marL="698500" lvl="1" indent="-229235">
              <a:lnSpc>
                <a:spcPct val="100000"/>
              </a:lnSpc>
              <a:buFont typeface="Arial MT"/>
              <a:buChar char="•"/>
              <a:tabLst>
                <a:tab pos="699135" algn="l"/>
              </a:tabLst>
            </a:pPr>
            <a:r>
              <a:rPr sz="2400" spc="-5" dirty="0">
                <a:latin typeface="Times New Roman"/>
                <a:cs typeface="Times New Roman"/>
              </a:rPr>
              <a:t>Davranışsal değerlendirme</a:t>
            </a:r>
            <a:r>
              <a:rPr sz="2400" spc="-20" dirty="0">
                <a:latin typeface="Times New Roman"/>
                <a:cs typeface="Times New Roman"/>
              </a:rPr>
              <a:t> </a:t>
            </a:r>
            <a:r>
              <a:rPr sz="2400" spc="-5" dirty="0">
                <a:latin typeface="Times New Roman"/>
                <a:cs typeface="Times New Roman"/>
              </a:rPr>
              <a:t>ölçümleri</a:t>
            </a:r>
            <a:endParaRPr sz="2400">
              <a:latin typeface="Times New Roman"/>
              <a:cs typeface="Times New Roman"/>
            </a:endParaRPr>
          </a:p>
        </p:txBody>
      </p:sp>
      <p:pic>
        <p:nvPicPr>
          <p:cNvPr id="4" name="object 4"/>
          <p:cNvPicPr/>
          <p:nvPr/>
        </p:nvPicPr>
        <p:blipFill>
          <a:blip r:embed="rId2" cstate="print"/>
          <a:stretch>
            <a:fillRect/>
          </a:stretch>
        </p:blipFill>
        <p:spPr>
          <a:xfrm>
            <a:off x="7848600" y="3408896"/>
            <a:ext cx="3046222" cy="2346833"/>
          </a:xfrm>
          <a:prstGeom prst="rect">
            <a:avLst/>
          </a:prstGeom>
        </p:spPr>
      </p:pic>
    </p:spTree>
    <p:extLst>
      <p:ext uri="{BB962C8B-B14F-4D97-AF65-F5344CB8AC3E}">
        <p14:creationId xmlns:p14="http://schemas.microsoft.com/office/powerpoint/2010/main" val="41309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81609"/>
            <a:ext cx="8672830" cy="574040"/>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1.</a:t>
            </a:r>
            <a:r>
              <a:rPr i="0" spc="-10" dirty="0">
                <a:latin typeface="Times New Roman"/>
                <a:cs typeface="Times New Roman"/>
              </a:rPr>
              <a:t> </a:t>
            </a:r>
            <a:r>
              <a:rPr i="0" spc="-5" dirty="0">
                <a:latin typeface="Times New Roman"/>
                <a:cs typeface="Times New Roman"/>
              </a:rPr>
              <a:t>Kendini</a:t>
            </a:r>
            <a:r>
              <a:rPr i="0" spc="-10" dirty="0">
                <a:latin typeface="Times New Roman"/>
                <a:cs typeface="Times New Roman"/>
              </a:rPr>
              <a:t> </a:t>
            </a:r>
            <a:r>
              <a:rPr i="0" dirty="0">
                <a:latin typeface="Times New Roman"/>
                <a:cs typeface="Times New Roman"/>
              </a:rPr>
              <a:t>ifade</a:t>
            </a:r>
            <a:r>
              <a:rPr i="0" spc="10" dirty="0">
                <a:latin typeface="Times New Roman"/>
                <a:cs typeface="Times New Roman"/>
              </a:rPr>
              <a:t> </a:t>
            </a:r>
            <a:r>
              <a:rPr i="0" dirty="0">
                <a:latin typeface="Times New Roman"/>
                <a:cs typeface="Times New Roman"/>
              </a:rPr>
              <a:t>etme</a:t>
            </a:r>
            <a:r>
              <a:rPr i="0" spc="-10" dirty="0">
                <a:latin typeface="Times New Roman"/>
                <a:cs typeface="Times New Roman"/>
              </a:rPr>
              <a:t> </a:t>
            </a:r>
            <a:r>
              <a:rPr i="0" dirty="0">
                <a:latin typeface="Times New Roman"/>
                <a:cs typeface="Times New Roman"/>
              </a:rPr>
              <a:t>(Öz</a:t>
            </a:r>
            <a:r>
              <a:rPr i="0" spc="5" dirty="0">
                <a:latin typeface="Times New Roman"/>
                <a:cs typeface="Times New Roman"/>
              </a:rPr>
              <a:t> </a:t>
            </a:r>
            <a:r>
              <a:rPr i="0" spc="-5" dirty="0">
                <a:latin typeface="Times New Roman"/>
                <a:cs typeface="Times New Roman"/>
              </a:rPr>
              <a:t>bildirim</a:t>
            </a:r>
            <a:r>
              <a:rPr i="0" spc="5" dirty="0">
                <a:latin typeface="Times New Roman"/>
                <a:cs typeface="Times New Roman"/>
              </a:rPr>
              <a:t> </a:t>
            </a:r>
            <a:r>
              <a:rPr i="0" spc="-5" dirty="0">
                <a:latin typeface="Times New Roman"/>
                <a:cs typeface="Times New Roman"/>
              </a:rPr>
              <a:t>ölçekleri)</a:t>
            </a:r>
          </a:p>
        </p:txBody>
      </p:sp>
      <p:sp>
        <p:nvSpPr>
          <p:cNvPr id="3" name="object 3"/>
          <p:cNvSpPr txBox="1"/>
          <p:nvPr/>
        </p:nvSpPr>
        <p:spPr>
          <a:xfrm>
            <a:off x="916939" y="1545716"/>
            <a:ext cx="10360025" cy="1094105"/>
          </a:xfrm>
          <a:prstGeom prst="rect">
            <a:avLst/>
          </a:prstGeom>
        </p:spPr>
        <p:txBody>
          <a:bodyPr vert="horz" wrap="square" lIns="0" tIns="12700" rIns="0" bIns="0" rtlCol="0">
            <a:spAutoFit/>
          </a:bodyPr>
          <a:lstStyle/>
          <a:p>
            <a:pPr marL="241300" marR="5080" indent="-229235">
              <a:lnSpc>
                <a:spcPct val="100000"/>
              </a:lnSpc>
              <a:spcBef>
                <a:spcPts val="100"/>
              </a:spcBef>
              <a:buFont typeface="Arial MT"/>
              <a:buChar char="•"/>
              <a:tabLst>
                <a:tab pos="241935" algn="l"/>
                <a:tab pos="1675130" algn="l"/>
                <a:tab pos="2654300" algn="l"/>
                <a:tab pos="3825875" algn="l"/>
                <a:tab pos="5396230" algn="l"/>
                <a:tab pos="6295390" algn="l"/>
                <a:tab pos="7241540" algn="l"/>
                <a:tab pos="8589010" algn="l"/>
                <a:tab pos="9652635" algn="l"/>
              </a:tabLst>
            </a:pPr>
            <a:r>
              <a:rPr sz="2400" dirty="0">
                <a:latin typeface="Times New Roman"/>
                <a:cs typeface="Times New Roman"/>
              </a:rPr>
              <a:t>Gene</a:t>
            </a:r>
            <a:r>
              <a:rPr sz="2400" spc="-10" dirty="0">
                <a:latin typeface="Times New Roman"/>
                <a:cs typeface="Times New Roman"/>
              </a:rPr>
              <a:t>l</a:t>
            </a:r>
            <a:r>
              <a:rPr sz="2400" dirty="0">
                <a:latin typeface="Times New Roman"/>
                <a:cs typeface="Times New Roman"/>
              </a:rPr>
              <a:t>lik</a:t>
            </a:r>
            <a:r>
              <a:rPr sz="2400" spc="-10" dirty="0">
                <a:latin typeface="Times New Roman"/>
                <a:cs typeface="Times New Roman"/>
              </a:rPr>
              <a:t>l</a:t>
            </a:r>
            <a:r>
              <a:rPr sz="2400" dirty="0">
                <a:latin typeface="Times New Roman"/>
                <a:cs typeface="Times New Roman"/>
              </a:rPr>
              <a:t>e	çoktan	seç</a:t>
            </a:r>
            <a:r>
              <a:rPr sz="2400" spc="-25" dirty="0">
                <a:latin typeface="Times New Roman"/>
                <a:cs typeface="Times New Roman"/>
              </a:rPr>
              <a:t>m</a:t>
            </a:r>
            <a:r>
              <a:rPr sz="2400" dirty="0">
                <a:latin typeface="Times New Roman"/>
                <a:cs typeface="Times New Roman"/>
              </a:rPr>
              <a:t>el</a:t>
            </a:r>
            <a:r>
              <a:rPr sz="2400" spc="5" dirty="0">
                <a:latin typeface="Times New Roman"/>
                <a:cs typeface="Times New Roman"/>
              </a:rPr>
              <a:t>i</a:t>
            </a:r>
            <a:r>
              <a:rPr sz="2400" dirty="0">
                <a:latin typeface="Times New Roman"/>
                <a:cs typeface="Times New Roman"/>
              </a:rPr>
              <a:t>,	uygula</a:t>
            </a:r>
            <a:r>
              <a:rPr sz="2400" spc="-25" dirty="0">
                <a:latin typeface="Times New Roman"/>
                <a:cs typeface="Times New Roman"/>
              </a:rPr>
              <a:t>m</a:t>
            </a:r>
            <a:r>
              <a:rPr sz="2400" dirty="0">
                <a:latin typeface="Times New Roman"/>
                <a:cs typeface="Times New Roman"/>
              </a:rPr>
              <a:t>ası	kola</a:t>
            </a:r>
            <a:r>
              <a:rPr sz="2400" spc="-165" dirty="0">
                <a:latin typeface="Times New Roman"/>
                <a:cs typeface="Times New Roman"/>
              </a:rPr>
              <a:t>y</a:t>
            </a:r>
            <a:r>
              <a:rPr sz="2400" dirty="0">
                <a:latin typeface="Times New Roman"/>
                <a:cs typeface="Times New Roman"/>
              </a:rPr>
              <a:t>,	nesnel	p</a:t>
            </a:r>
            <a:r>
              <a:rPr sz="2400" spc="-10" dirty="0">
                <a:latin typeface="Times New Roman"/>
                <a:cs typeface="Times New Roman"/>
              </a:rPr>
              <a:t>u</a:t>
            </a:r>
            <a:r>
              <a:rPr sz="2400" dirty="0">
                <a:latin typeface="Times New Roman"/>
                <a:cs typeface="Times New Roman"/>
              </a:rPr>
              <a:t>anla</a:t>
            </a:r>
            <a:r>
              <a:rPr sz="2400" spc="-10" dirty="0">
                <a:latin typeface="Times New Roman"/>
                <a:cs typeface="Times New Roman"/>
              </a:rPr>
              <a:t>m</a:t>
            </a:r>
            <a:r>
              <a:rPr sz="2400" dirty="0">
                <a:latin typeface="Times New Roman"/>
                <a:cs typeface="Times New Roman"/>
              </a:rPr>
              <a:t>a	olanağı	va</a:t>
            </a:r>
            <a:r>
              <a:rPr sz="2400" spc="-5" dirty="0">
                <a:latin typeface="Times New Roman"/>
                <a:cs typeface="Times New Roman"/>
              </a:rPr>
              <a:t>r</a:t>
            </a:r>
            <a:r>
              <a:rPr sz="2400" dirty="0">
                <a:latin typeface="Times New Roman"/>
                <a:cs typeface="Times New Roman"/>
              </a:rPr>
              <a:t>…  (Sosyal</a:t>
            </a:r>
            <a:r>
              <a:rPr sz="2400" spc="-15" dirty="0">
                <a:latin typeface="Times New Roman"/>
                <a:cs typeface="Times New Roman"/>
              </a:rPr>
              <a:t> </a:t>
            </a:r>
            <a:r>
              <a:rPr sz="2400" dirty="0">
                <a:latin typeface="Times New Roman"/>
                <a:cs typeface="Times New Roman"/>
              </a:rPr>
              <a:t>beğenirlik</a:t>
            </a:r>
            <a:r>
              <a:rPr sz="2400" spc="-35" dirty="0">
                <a:latin typeface="Times New Roman"/>
                <a:cs typeface="Times New Roman"/>
              </a:rPr>
              <a:t> </a:t>
            </a:r>
            <a:r>
              <a:rPr sz="2400" dirty="0">
                <a:latin typeface="Times New Roman"/>
                <a:cs typeface="Times New Roman"/>
              </a:rPr>
              <a:t>riski!)</a:t>
            </a:r>
            <a:endParaRPr sz="2400">
              <a:latin typeface="Times New Roman"/>
              <a:cs typeface="Times New Roman"/>
            </a:endParaRPr>
          </a:p>
          <a:p>
            <a:pPr marL="698500" lvl="1" indent="-229235">
              <a:lnSpc>
                <a:spcPct val="100000"/>
              </a:lnSpc>
              <a:spcBef>
                <a:spcPts val="10"/>
              </a:spcBef>
              <a:buFont typeface="Arial MT"/>
              <a:buChar char="•"/>
              <a:tabLst>
                <a:tab pos="698500" algn="l"/>
                <a:tab pos="699135" algn="l"/>
              </a:tabLst>
            </a:pPr>
            <a:r>
              <a:rPr sz="2200" spc="-5" dirty="0">
                <a:latin typeface="Times New Roman"/>
                <a:cs typeface="Times New Roman"/>
              </a:rPr>
              <a:t>MMPI,</a:t>
            </a:r>
            <a:r>
              <a:rPr sz="2200" dirty="0">
                <a:latin typeface="Times New Roman"/>
                <a:cs typeface="Times New Roman"/>
              </a:rPr>
              <a:t> </a:t>
            </a:r>
            <a:r>
              <a:rPr sz="2200" spc="-5" dirty="0">
                <a:latin typeface="Times New Roman"/>
                <a:cs typeface="Times New Roman"/>
              </a:rPr>
              <a:t>Beş</a:t>
            </a:r>
            <a:r>
              <a:rPr sz="2200" dirty="0">
                <a:latin typeface="Times New Roman"/>
                <a:cs typeface="Times New Roman"/>
              </a:rPr>
              <a:t> </a:t>
            </a:r>
            <a:r>
              <a:rPr sz="2200" spc="-5" dirty="0">
                <a:latin typeface="Times New Roman"/>
                <a:cs typeface="Times New Roman"/>
              </a:rPr>
              <a:t>Faktör</a:t>
            </a:r>
            <a:r>
              <a:rPr sz="2200" spc="20" dirty="0">
                <a:latin typeface="Times New Roman"/>
                <a:cs typeface="Times New Roman"/>
              </a:rPr>
              <a:t> </a:t>
            </a:r>
            <a:r>
              <a:rPr sz="2200" dirty="0">
                <a:latin typeface="Times New Roman"/>
                <a:cs typeface="Times New Roman"/>
              </a:rPr>
              <a:t>(Büyük</a:t>
            </a:r>
            <a:r>
              <a:rPr sz="2200" spc="-5" dirty="0">
                <a:latin typeface="Times New Roman"/>
                <a:cs typeface="Times New Roman"/>
              </a:rPr>
              <a:t> Beşli)</a:t>
            </a:r>
            <a:r>
              <a:rPr sz="2200" spc="5" dirty="0">
                <a:latin typeface="Times New Roman"/>
                <a:cs typeface="Times New Roman"/>
              </a:rPr>
              <a:t> </a:t>
            </a:r>
            <a:r>
              <a:rPr sz="2200" spc="-10" dirty="0">
                <a:latin typeface="Times New Roman"/>
                <a:cs typeface="Times New Roman"/>
              </a:rPr>
              <a:t>Kişilik</a:t>
            </a:r>
            <a:r>
              <a:rPr sz="2200" spc="20" dirty="0">
                <a:latin typeface="Times New Roman"/>
                <a:cs typeface="Times New Roman"/>
              </a:rPr>
              <a:t> </a:t>
            </a:r>
            <a:r>
              <a:rPr sz="2200" spc="-5" dirty="0">
                <a:latin typeface="Times New Roman"/>
                <a:cs typeface="Times New Roman"/>
              </a:rPr>
              <a:t>Envanteri</a:t>
            </a:r>
            <a:endParaRPr sz="2200">
              <a:latin typeface="Times New Roman"/>
              <a:cs typeface="Times New Roman"/>
            </a:endParaRPr>
          </a:p>
        </p:txBody>
      </p:sp>
      <p:grpSp>
        <p:nvGrpSpPr>
          <p:cNvPr id="4" name="object 4"/>
          <p:cNvGrpSpPr/>
          <p:nvPr/>
        </p:nvGrpSpPr>
        <p:grpSpPr>
          <a:xfrm>
            <a:off x="1056132" y="2854451"/>
            <a:ext cx="3822065" cy="3825240"/>
            <a:chOff x="1056132" y="2854451"/>
            <a:chExt cx="3822065" cy="3825240"/>
          </a:xfrm>
        </p:grpSpPr>
        <p:pic>
          <p:nvPicPr>
            <p:cNvPr id="5" name="object 5"/>
            <p:cNvPicPr/>
            <p:nvPr/>
          </p:nvPicPr>
          <p:blipFill>
            <a:blip r:embed="rId2" cstate="print"/>
            <a:stretch>
              <a:fillRect/>
            </a:stretch>
          </p:blipFill>
          <p:spPr>
            <a:xfrm>
              <a:off x="1056132" y="2854451"/>
              <a:ext cx="3133090" cy="2010029"/>
            </a:xfrm>
            <a:prstGeom prst="rect">
              <a:avLst/>
            </a:prstGeom>
          </p:spPr>
        </p:pic>
        <p:pic>
          <p:nvPicPr>
            <p:cNvPr id="6" name="object 6"/>
            <p:cNvPicPr/>
            <p:nvPr/>
          </p:nvPicPr>
          <p:blipFill>
            <a:blip r:embed="rId3" cstate="print"/>
            <a:stretch>
              <a:fillRect/>
            </a:stretch>
          </p:blipFill>
          <p:spPr>
            <a:xfrm>
              <a:off x="1223772" y="4866068"/>
              <a:ext cx="3654298" cy="1813433"/>
            </a:xfrm>
            <a:prstGeom prst="rect">
              <a:avLst/>
            </a:prstGeom>
          </p:spPr>
        </p:pic>
      </p:grpSp>
      <p:grpSp>
        <p:nvGrpSpPr>
          <p:cNvPr id="7" name="object 7"/>
          <p:cNvGrpSpPr/>
          <p:nvPr/>
        </p:nvGrpSpPr>
        <p:grpSpPr>
          <a:xfrm>
            <a:off x="6079232" y="2736813"/>
            <a:ext cx="5410200" cy="3493135"/>
            <a:chOff x="6079232" y="2736813"/>
            <a:chExt cx="5410200" cy="3493135"/>
          </a:xfrm>
        </p:grpSpPr>
        <p:pic>
          <p:nvPicPr>
            <p:cNvPr id="8" name="object 8"/>
            <p:cNvPicPr/>
            <p:nvPr/>
          </p:nvPicPr>
          <p:blipFill>
            <a:blip r:embed="rId4" cstate="print"/>
            <a:stretch>
              <a:fillRect/>
            </a:stretch>
          </p:blipFill>
          <p:spPr>
            <a:xfrm>
              <a:off x="6079232" y="2736813"/>
              <a:ext cx="5409949" cy="3493018"/>
            </a:xfrm>
            <a:prstGeom prst="rect">
              <a:avLst/>
            </a:prstGeom>
          </p:spPr>
        </p:pic>
        <p:pic>
          <p:nvPicPr>
            <p:cNvPr id="9" name="object 9"/>
            <p:cNvPicPr/>
            <p:nvPr/>
          </p:nvPicPr>
          <p:blipFill>
            <a:blip r:embed="rId5" cstate="print"/>
            <a:stretch>
              <a:fillRect/>
            </a:stretch>
          </p:blipFill>
          <p:spPr>
            <a:xfrm>
              <a:off x="6198107" y="2855975"/>
              <a:ext cx="4936236" cy="3019044"/>
            </a:xfrm>
            <a:prstGeom prst="rect">
              <a:avLst/>
            </a:prstGeom>
          </p:spPr>
        </p:pic>
      </p:grpSp>
    </p:spTree>
    <p:extLst>
      <p:ext uri="{BB962C8B-B14F-4D97-AF65-F5344CB8AC3E}">
        <p14:creationId xmlns:p14="http://schemas.microsoft.com/office/powerpoint/2010/main" val="2037958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MMPI</a:t>
            </a:r>
            <a:endParaRPr lang="tr-TR" dirty="0"/>
          </a:p>
        </p:txBody>
      </p:sp>
      <p:pic>
        <p:nvPicPr>
          <p:cNvPr id="4" name="Resim 3"/>
          <p:cNvPicPr>
            <a:picLocks noChangeAspect="1"/>
          </p:cNvPicPr>
          <p:nvPr/>
        </p:nvPicPr>
        <p:blipFill rotWithShape="1">
          <a:blip r:embed="rId2"/>
          <a:srcRect l="22023" t="26402" r="35403" b="10893"/>
          <a:stretch/>
        </p:blipFill>
        <p:spPr>
          <a:xfrm>
            <a:off x="304800" y="2133600"/>
            <a:ext cx="5257800" cy="4114800"/>
          </a:xfrm>
          <a:prstGeom prst="rect">
            <a:avLst/>
          </a:prstGeom>
        </p:spPr>
      </p:pic>
      <p:pic>
        <p:nvPicPr>
          <p:cNvPr id="5" name="Resim 4"/>
          <p:cNvPicPr>
            <a:picLocks noChangeAspect="1"/>
          </p:cNvPicPr>
          <p:nvPr/>
        </p:nvPicPr>
        <p:blipFill>
          <a:blip r:embed="rId3"/>
          <a:stretch>
            <a:fillRect/>
          </a:stretch>
        </p:blipFill>
        <p:spPr>
          <a:xfrm>
            <a:off x="5638800" y="2016125"/>
            <a:ext cx="6264153" cy="4429125"/>
          </a:xfrm>
          <a:prstGeom prst="rect">
            <a:avLst/>
          </a:prstGeom>
        </p:spPr>
      </p:pic>
    </p:spTree>
    <p:extLst>
      <p:ext uri="{BB962C8B-B14F-4D97-AF65-F5344CB8AC3E}">
        <p14:creationId xmlns:p14="http://schemas.microsoft.com/office/powerpoint/2010/main" val="3504946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25500"/>
            <a:ext cx="6320790" cy="574675"/>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2.</a:t>
            </a:r>
            <a:r>
              <a:rPr i="0" spc="-5" dirty="0">
                <a:latin typeface="Times New Roman"/>
                <a:cs typeface="Times New Roman"/>
              </a:rPr>
              <a:t> </a:t>
            </a:r>
            <a:r>
              <a:rPr i="0" spc="-10" dirty="0">
                <a:latin typeface="Times New Roman"/>
                <a:cs typeface="Times New Roman"/>
              </a:rPr>
              <a:t>Projektif</a:t>
            </a:r>
            <a:r>
              <a:rPr i="0" spc="5" dirty="0">
                <a:latin typeface="Times New Roman"/>
                <a:cs typeface="Times New Roman"/>
              </a:rPr>
              <a:t> </a:t>
            </a:r>
            <a:r>
              <a:rPr i="0" spc="-5" dirty="0">
                <a:latin typeface="Times New Roman"/>
                <a:cs typeface="Times New Roman"/>
              </a:rPr>
              <a:t>ölçekler</a:t>
            </a:r>
            <a:r>
              <a:rPr i="0" spc="-55" dirty="0">
                <a:latin typeface="Times New Roman"/>
                <a:cs typeface="Times New Roman"/>
              </a:rPr>
              <a:t> </a:t>
            </a:r>
            <a:r>
              <a:rPr i="0" spc="-5" dirty="0">
                <a:latin typeface="Times New Roman"/>
                <a:cs typeface="Times New Roman"/>
              </a:rPr>
              <a:t>ve teknikler</a:t>
            </a:r>
          </a:p>
        </p:txBody>
      </p:sp>
      <p:sp>
        <p:nvSpPr>
          <p:cNvPr id="3" name="object 3"/>
          <p:cNvSpPr txBox="1"/>
          <p:nvPr/>
        </p:nvSpPr>
        <p:spPr>
          <a:xfrm>
            <a:off x="916938" y="1642313"/>
            <a:ext cx="10665461" cy="1551707"/>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935" algn="l"/>
                <a:tab pos="1425575" algn="l"/>
                <a:tab pos="2827655" algn="l"/>
                <a:tab pos="3469640" algn="l"/>
                <a:tab pos="4664075" algn="l"/>
                <a:tab pos="5899150" algn="l"/>
              </a:tabLst>
            </a:pPr>
            <a:r>
              <a:rPr sz="2000" spc="-5" dirty="0">
                <a:latin typeface="Times New Roman"/>
                <a:cs typeface="Times New Roman"/>
              </a:rPr>
              <a:t>Belirsiz	uyarıcılar	</a:t>
            </a:r>
            <a:r>
              <a:rPr sz="2000" dirty="0">
                <a:latin typeface="Times New Roman"/>
                <a:cs typeface="Times New Roman"/>
              </a:rPr>
              <a:t>söz	konusu,	</a:t>
            </a:r>
            <a:r>
              <a:rPr sz="2000" spc="-5" dirty="0">
                <a:latin typeface="Times New Roman"/>
                <a:cs typeface="Times New Roman"/>
              </a:rPr>
              <a:t>kişiliğin	görünmeyen</a:t>
            </a:r>
            <a:endParaRPr sz="2000" dirty="0">
              <a:latin typeface="Times New Roman"/>
              <a:cs typeface="Times New Roman"/>
            </a:endParaRPr>
          </a:p>
          <a:p>
            <a:pPr marL="241300">
              <a:lnSpc>
                <a:spcPct val="100000"/>
              </a:lnSpc>
              <a:spcBef>
                <a:spcPts val="5"/>
              </a:spcBef>
            </a:pPr>
            <a:r>
              <a:rPr sz="2000" spc="-10" dirty="0">
                <a:latin typeface="Times New Roman"/>
                <a:cs typeface="Times New Roman"/>
              </a:rPr>
              <a:t>varsayılır,</a:t>
            </a:r>
            <a:r>
              <a:rPr sz="2000" spc="-40" dirty="0">
                <a:latin typeface="Times New Roman"/>
                <a:cs typeface="Times New Roman"/>
              </a:rPr>
              <a:t> </a:t>
            </a:r>
            <a:r>
              <a:rPr sz="2000" dirty="0">
                <a:latin typeface="Times New Roman"/>
                <a:cs typeface="Times New Roman"/>
              </a:rPr>
              <a:t>yanıtların</a:t>
            </a:r>
            <a:r>
              <a:rPr sz="2000" spc="-45" dirty="0">
                <a:latin typeface="Times New Roman"/>
                <a:cs typeface="Times New Roman"/>
              </a:rPr>
              <a:t> </a:t>
            </a:r>
            <a:r>
              <a:rPr sz="2000" spc="-5" dirty="0">
                <a:latin typeface="Times New Roman"/>
                <a:cs typeface="Times New Roman"/>
              </a:rPr>
              <a:t>yorumlanması</a:t>
            </a:r>
            <a:r>
              <a:rPr sz="2000" spc="-15" dirty="0">
                <a:latin typeface="Times New Roman"/>
                <a:cs typeface="Times New Roman"/>
              </a:rPr>
              <a:t> </a:t>
            </a:r>
            <a:r>
              <a:rPr sz="2000" dirty="0">
                <a:latin typeface="Times New Roman"/>
                <a:cs typeface="Times New Roman"/>
              </a:rPr>
              <a:t>öznel…</a:t>
            </a:r>
          </a:p>
          <a:p>
            <a:pPr marL="698500" lvl="1" indent="-229235">
              <a:lnSpc>
                <a:spcPct val="100000"/>
              </a:lnSpc>
              <a:spcBef>
                <a:spcPts val="5"/>
              </a:spcBef>
              <a:buFont typeface="Arial MT"/>
              <a:buChar char="•"/>
              <a:tabLst>
                <a:tab pos="698500" algn="l"/>
                <a:tab pos="699135" algn="l"/>
              </a:tabLst>
            </a:pPr>
            <a:r>
              <a:rPr sz="2000" spc="-5" dirty="0">
                <a:latin typeface="Times New Roman"/>
                <a:cs typeface="Times New Roman"/>
              </a:rPr>
              <a:t>Rorschach</a:t>
            </a:r>
            <a:r>
              <a:rPr sz="2000" dirty="0">
                <a:latin typeface="Times New Roman"/>
                <a:cs typeface="Times New Roman"/>
              </a:rPr>
              <a:t> (1924):</a:t>
            </a:r>
            <a:r>
              <a:rPr sz="2000" spc="-5" dirty="0">
                <a:latin typeface="Times New Roman"/>
                <a:cs typeface="Times New Roman"/>
              </a:rPr>
              <a:t> Rorschach</a:t>
            </a:r>
            <a:r>
              <a:rPr sz="2000" spc="5" dirty="0">
                <a:latin typeface="Times New Roman"/>
                <a:cs typeface="Times New Roman"/>
              </a:rPr>
              <a:t> </a:t>
            </a:r>
            <a:r>
              <a:rPr sz="2000" spc="-5" dirty="0">
                <a:latin typeface="Times New Roman"/>
                <a:cs typeface="Times New Roman"/>
              </a:rPr>
              <a:t>Mürekkep</a:t>
            </a:r>
            <a:r>
              <a:rPr sz="2000" spc="5" dirty="0">
                <a:latin typeface="Times New Roman"/>
                <a:cs typeface="Times New Roman"/>
              </a:rPr>
              <a:t> </a:t>
            </a:r>
            <a:r>
              <a:rPr sz="2000" spc="-5" dirty="0">
                <a:latin typeface="Times New Roman"/>
                <a:cs typeface="Times New Roman"/>
              </a:rPr>
              <a:t>Lekesi</a:t>
            </a:r>
            <a:r>
              <a:rPr sz="2000" spc="-30" dirty="0">
                <a:latin typeface="Times New Roman"/>
                <a:cs typeface="Times New Roman"/>
              </a:rPr>
              <a:t> </a:t>
            </a:r>
            <a:r>
              <a:rPr sz="2000" spc="-35" dirty="0">
                <a:latin typeface="Times New Roman"/>
                <a:cs typeface="Times New Roman"/>
              </a:rPr>
              <a:t>Testi</a:t>
            </a:r>
            <a:endParaRPr sz="2000" dirty="0">
              <a:latin typeface="Times New Roman"/>
              <a:cs typeface="Times New Roman"/>
            </a:endParaRPr>
          </a:p>
          <a:p>
            <a:pPr marL="698500" lvl="1" indent="-229235">
              <a:lnSpc>
                <a:spcPct val="100000"/>
              </a:lnSpc>
              <a:buFont typeface="Arial MT"/>
              <a:buChar char="•"/>
              <a:tabLst>
                <a:tab pos="698500" algn="l"/>
                <a:tab pos="699135" algn="l"/>
              </a:tabLst>
            </a:pPr>
            <a:r>
              <a:rPr sz="2000" spc="-10" dirty="0">
                <a:latin typeface="Times New Roman"/>
                <a:cs typeface="Times New Roman"/>
              </a:rPr>
              <a:t>Morgan</a:t>
            </a:r>
            <a:r>
              <a:rPr sz="2000" spc="-5" dirty="0">
                <a:latin typeface="Times New Roman"/>
                <a:cs typeface="Times New Roman"/>
              </a:rPr>
              <a:t> </a:t>
            </a:r>
            <a:r>
              <a:rPr sz="2000" dirty="0">
                <a:latin typeface="Times New Roman"/>
                <a:cs typeface="Times New Roman"/>
              </a:rPr>
              <a:t>ve</a:t>
            </a:r>
            <a:r>
              <a:rPr sz="2000" spc="-15" dirty="0">
                <a:latin typeface="Times New Roman"/>
                <a:cs typeface="Times New Roman"/>
              </a:rPr>
              <a:t> </a:t>
            </a:r>
            <a:r>
              <a:rPr sz="2000" spc="-5" dirty="0">
                <a:latin typeface="Times New Roman"/>
                <a:cs typeface="Times New Roman"/>
              </a:rPr>
              <a:t>Murray</a:t>
            </a:r>
            <a:r>
              <a:rPr sz="2000" spc="10" dirty="0">
                <a:latin typeface="Times New Roman"/>
                <a:cs typeface="Times New Roman"/>
              </a:rPr>
              <a:t> </a:t>
            </a:r>
            <a:r>
              <a:rPr sz="2000" dirty="0">
                <a:latin typeface="Times New Roman"/>
                <a:cs typeface="Times New Roman"/>
              </a:rPr>
              <a:t>(1935):</a:t>
            </a:r>
            <a:r>
              <a:rPr sz="2000" spc="-35" dirty="0">
                <a:latin typeface="Times New Roman"/>
                <a:cs typeface="Times New Roman"/>
              </a:rPr>
              <a:t> </a:t>
            </a:r>
            <a:r>
              <a:rPr sz="2000" spc="-30" dirty="0">
                <a:latin typeface="Times New Roman"/>
                <a:cs typeface="Times New Roman"/>
              </a:rPr>
              <a:t>Tematik</a:t>
            </a:r>
            <a:r>
              <a:rPr sz="2000" spc="-90" dirty="0">
                <a:latin typeface="Times New Roman"/>
                <a:cs typeface="Times New Roman"/>
              </a:rPr>
              <a:t> </a:t>
            </a:r>
            <a:r>
              <a:rPr sz="2000" spc="-10" dirty="0" err="1">
                <a:latin typeface="Times New Roman"/>
                <a:cs typeface="Times New Roman"/>
              </a:rPr>
              <a:t>Algı</a:t>
            </a:r>
            <a:r>
              <a:rPr sz="2000" spc="-35" dirty="0">
                <a:latin typeface="Times New Roman"/>
                <a:cs typeface="Times New Roman"/>
              </a:rPr>
              <a:t> </a:t>
            </a:r>
            <a:r>
              <a:rPr sz="2000" spc="-35" dirty="0" err="1" smtClean="0">
                <a:latin typeface="Times New Roman"/>
                <a:cs typeface="Times New Roman"/>
              </a:rPr>
              <a:t>Testi</a:t>
            </a:r>
            <a:r>
              <a:rPr lang="tr-TR" sz="2000" spc="-35" dirty="0" smtClean="0">
                <a:latin typeface="Times New Roman"/>
                <a:cs typeface="Times New Roman"/>
              </a:rPr>
              <a:t> (TAT) ve </a:t>
            </a:r>
            <a:r>
              <a:rPr lang="tr-TR" sz="2000" spc="-35" dirty="0" err="1" smtClean="0">
                <a:latin typeface="Times New Roman"/>
                <a:cs typeface="Times New Roman"/>
              </a:rPr>
              <a:t>Cocuklar</a:t>
            </a:r>
            <a:r>
              <a:rPr lang="tr-TR" sz="2000" spc="-35" dirty="0" smtClean="0">
                <a:latin typeface="Times New Roman"/>
                <a:cs typeface="Times New Roman"/>
              </a:rPr>
              <a:t> için Algı Testi (CAT)</a:t>
            </a:r>
            <a:endParaRPr sz="2000" dirty="0">
              <a:latin typeface="Times New Roman"/>
              <a:cs typeface="Times New Roman"/>
            </a:endParaRPr>
          </a:p>
          <a:p>
            <a:pPr marL="698500" lvl="1" indent="-229235">
              <a:lnSpc>
                <a:spcPct val="100000"/>
              </a:lnSpc>
              <a:buFont typeface="Arial MT"/>
              <a:buChar char="•"/>
              <a:tabLst>
                <a:tab pos="698500" algn="l"/>
                <a:tab pos="699135" algn="l"/>
              </a:tabLst>
            </a:pPr>
            <a:r>
              <a:rPr sz="2000" spc="-20" dirty="0">
                <a:latin typeface="Times New Roman"/>
                <a:cs typeface="Times New Roman"/>
              </a:rPr>
              <a:t>Beier,</a:t>
            </a:r>
            <a:r>
              <a:rPr sz="2000" dirty="0">
                <a:latin typeface="Times New Roman"/>
                <a:cs typeface="Times New Roman"/>
              </a:rPr>
              <a:t> </a:t>
            </a:r>
            <a:r>
              <a:rPr sz="2000" spc="-10" dirty="0">
                <a:latin typeface="Times New Roman"/>
                <a:cs typeface="Times New Roman"/>
              </a:rPr>
              <a:t>Cümle</a:t>
            </a:r>
            <a:r>
              <a:rPr sz="2000" spc="20" dirty="0">
                <a:latin typeface="Times New Roman"/>
                <a:cs typeface="Times New Roman"/>
              </a:rPr>
              <a:t> </a:t>
            </a:r>
            <a:r>
              <a:rPr sz="2000" spc="-10" dirty="0">
                <a:latin typeface="Times New Roman"/>
                <a:cs typeface="Times New Roman"/>
              </a:rPr>
              <a:t>tamamlama</a:t>
            </a:r>
            <a:r>
              <a:rPr sz="2000" spc="60" dirty="0">
                <a:latin typeface="Times New Roman"/>
                <a:cs typeface="Times New Roman"/>
              </a:rPr>
              <a:t> </a:t>
            </a:r>
            <a:r>
              <a:rPr sz="2000" spc="-5" dirty="0">
                <a:latin typeface="Times New Roman"/>
                <a:cs typeface="Times New Roman"/>
              </a:rPr>
              <a:t>testi</a:t>
            </a:r>
            <a:endParaRPr sz="2000" dirty="0">
              <a:latin typeface="Times New Roman"/>
              <a:cs typeface="Times New Roman"/>
            </a:endParaRPr>
          </a:p>
        </p:txBody>
      </p:sp>
      <p:sp>
        <p:nvSpPr>
          <p:cNvPr id="4" name="object 4"/>
          <p:cNvSpPr txBox="1"/>
          <p:nvPr/>
        </p:nvSpPr>
        <p:spPr>
          <a:xfrm>
            <a:off x="8562593" y="1642313"/>
            <a:ext cx="134556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kısımlarını</a:t>
            </a:r>
            <a:endParaRPr sz="2400">
              <a:latin typeface="Times New Roman"/>
              <a:cs typeface="Times New Roman"/>
            </a:endParaRPr>
          </a:p>
        </p:txBody>
      </p:sp>
      <p:sp>
        <p:nvSpPr>
          <p:cNvPr id="5" name="object 5"/>
          <p:cNvSpPr txBox="1"/>
          <p:nvPr/>
        </p:nvSpPr>
        <p:spPr>
          <a:xfrm>
            <a:off x="10117073" y="1642313"/>
            <a:ext cx="115887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yansıttığı</a:t>
            </a:r>
            <a:endParaRPr sz="2400">
              <a:latin typeface="Times New Roman"/>
              <a:cs typeface="Times New Roman"/>
            </a:endParaRPr>
          </a:p>
        </p:txBody>
      </p:sp>
      <p:pic>
        <p:nvPicPr>
          <p:cNvPr id="6" name="object 6"/>
          <p:cNvPicPr/>
          <p:nvPr/>
        </p:nvPicPr>
        <p:blipFill>
          <a:blip r:embed="rId2" cstate="print"/>
          <a:stretch>
            <a:fillRect/>
          </a:stretch>
        </p:blipFill>
        <p:spPr>
          <a:xfrm>
            <a:off x="1385316" y="3794759"/>
            <a:ext cx="2148586" cy="1369821"/>
          </a:xfrm>
          <a:prstGeom prst="rect">
            <a:avLst/>
          </a:prstGeom>
        </p:spPr>
      </p:pic>
      <p:pic>
        <p:nvPicPr>
          <p:cNvPr id="7" name="object 7"/>
          <p:cNvPicPr/>
          <p:nvPr/>
        </p:nvPicPr>
        <p:blipFill>
          <a:blip r:embed="rId3" cstate="print"/>
          <a:stretch>
            <a:fillRect/>
          </a:stretch>
        </p:blipFill>
        <p:spPr>
          <a:xfrm>
            <a:off x="1477454" y="5257800"/>
            <a:ext cx="1964309" cy="1252537"/>
          </a:xfrm>
          <a:prstGeom prst="rect">
            <a:avLst/>
          </a:prstGeom>
        </p:spPr>
      </p:pic>
      <p:pic>
        <p:nvPicPr>
          <p:cNvPr id="8" name="object 8"/>
          <p:cNvPicPr/>
          <p:nvPr/>
        </p:nvPicPr>
        <p:blipFill>
          <a:blip r:embed="rId4" cstate="print"/>
          <a:stretch>
            <a:fillRect/>
          </a:stretch>
        </p:blipFill>
        <p:spPr>
          <a:xfrm>
            <a:off x="4820513" y="3953395"/>
            <a:ext cx="6485598" cy="2061156"/>
          </a:xfrm>
          <a:prstGeom prst="rect">
            <a:avLst/>
          </a:prstGeom>
        </p:spPr>
      </p:pic>
    </p:spTree>
    <p:extLst>
      <p:ext uri="{BB962C8B-B14F-4D97-AF65-F5344CB8AC3E}">
        <p14:creationId xmlns:p14="http://schemas.microsoft.com/office/powerpoint/2010/main" val="4112219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a:xfrm>
            <a:off x="6292825" y="4379607"/>
            <a:ext cx="5160127" cy="2258457"/>
          </a:xfrm>
        </p:spPr>
        <p:txBody>
          <a:bodyPr>
            <a:noAutofit/>
          </a:bodyPr>
          <a:lstStyle/>
          <a:p>
            <a:r>
              <a:rPr lang="tr-TR" sz="1600" dirty="0" smtClean="0"/>
              <a:t>Tuvalet </a:t>
            </a:r>
            <a:r>
              <a:rPr lang="tr-TR" sz="1600" dirty="0"/>
              <a:t>terbiyesi ile birlikte mastürbasyonu konu alan </a:t>
            </a:r>
            <a:r>
              <a:rPr lang="tr-TR" sz="1600" dirty="0" smtClean="0"/>
              <a:t>hikayeler</a:t>
            </a:r>
          </a:p>
          <a:p>
            <a:r>
              <a:rPr lang="tr-TR" sz="1600" dirty="0" smtClean="0"/>
              <a:t>Yetişkin </a:t>
            </a:r>
            <a:r>
              <a:rPr lang="tr-TR" sz="1600" dirty="0"/>
              <a:t>figür çocuğu dövmekte mi yoksa altını mı temizlemekte</a:t>
            </a:r>
            <a:r>
              <a:rPr lang="tr-TR" sz="1600" dirty="0" smtClean="0"/>
              <a:t>?</a:t>
            </a:r>
          </a:p>
          <a:p>
            <a:r>
              <a:rPr lang="tr-TR" sz="1600" dirty="0" smtClean="0"/>
              <a:t>Ahlaki Kavramlar</a:t>
            </a:r>
          </a:p>
          <a:p>
            <a:r>
              <a:rPr lang="tr-TR" sz="1600" dirty="0" smtClean="0"/>
              <a:t>Suç </a:t>
            </a:r>
            <a:r>
              <a:rPr lang="tr-TR" sz="1600" dirty="0"/>
              <a:t>ve Ceza</a:t>
            </a:r>
          </a:p>
        </p:txBody>
      </p:sp>
      <p:pic>
        <p:nvPicPr>
          <p:cNvPr id="4" name="Resim 3"/>
          <p:cNvPicPr>
            <a:picLocks noChangeAspect="1"/>
          </p:cNvPicPr>
          <p:nvPr/>
        </p:nvPicPr>
        <p:blipFill>
          <a:blip r:embed="rId2"/>
          <a:stretch>
            <a:fillRect/>
          </a:stretch>
        </p:blipFill>
        <p:spPr>
          <a:xfrm>
            <a:off x="397526" y="155805"/>
            <a:ext cx="5250246" cy="3997555"/>
          </a:xfrm>
          <a:prstGeom prst="rect">
            <a:avLst/>
          </a:prstGeom>
        </p:spPr>
      </p:pic>
      <p:pic>
        <p:nvPicPr>
          <p:cNvPr id="5" name="Picture 2" descr="PSİKOLOJİK TESTLER. - ppt ind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825" y="155805"/>
            <a:ext cx="5160127" cy="3870096"/>
          </a:xfrm>
          <a:prstGeom prst="rect">
            <a:avLst/>
          </a:prstGeom>
          <a:noFill/>
          <a:extLst>
            <a:ext uri="{909E8E84-426E-40DD-AFC4-6F175D3DCCD1}">
              <a14:hiddenFill xmlns:a14="http://schemas.microsoft.com/office/drawing/2010/main">
                <a:solidFill>
                  <a:srgbClr val="FFFFFF"/>
                </a:solidFill>
              </a14:hiddenFill>
            </a:ext>
          </a:extLst>
        </p:spPr>
      </p:pic>
      <p:sp>
        <p:nvSpPr>
          <p:cNvPr id="6" name="İçerik Yer Tutucusu 2"/>
          <p:cNvSpPr txBox="1"/>
          <p:nvPr/>
        </p:nvSpPr>
        <p:spPr>
          <a:xfrm>
            <a:off x="608830" y="4379608"/>
            <a:ext cx="5160127" cy="22584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400" dirty="0"/>
              <a:t>Beslenme; anne baba tarafından yeterince beslenip beslenmediği konusu etrafında dönmektedir</a:t>
            </a:r>
            <a:r>
              <a:rPr lang="tr-TR" sz="1400" dirty="0" smtClean="0"/>
              <a:t>.</a:t>
            </a:r>
          </a:p>
          <a:p>
            <a:r>
              <a:rPr lang="tr-TR" sz="1400" dirty="0" smtClean="0"/>
              <a:t>Kim </a:t>
            </a:r>
            <a:r>
              <a:rPr lang="tr-TR" sz="1400" dirty="0"/>
              <a:t>daha fazla alıyor</a:t>
            </a:r>
            <a:r>
              <a:rPr lang="tr-TR" sz="1400" dirty="0" smtClean="0"/>
              <a:t>?</a:t>
            </a:r>
          </a:p>
          <a:p>
            <a:r>
              <a:rPr lang="tr-TR" sz="1400" dirty="0" smtClean="0"/>
              <a:t>Kim </a:t>
            </a:r>
            <a:r>
              <a:rPr lang="tr-TR" sz="1400" dirty="0"/>
              <a:t>daha terbiyeli davranıyor</a:t>
            </a:r>
            <a:r>
              <a:rPr lang="tr-TR" sz="1400" dirty="0" smtClean="0"/>
              <a:t>?</a:t>
            </a:r>
          </a:p>
          <a:p>
            <a:r>
              <a:rPr lang="tr-TR" sz="1400" dirty="0" smtClean="0"/>
              <a:t>Kardeş </a:t>
            </a:r>
            <a:r>
              <a:rPr lang="tr-TR" sz="1400" dirty="0"/>
              <a:t>rekabeti</a:t>
            </a:r>
            <a:r>
              <a:rPr lang="tr-TR" sz="1400" dirty="0" smtClean="0"/>
              <a:t>?</a:t>
            </a:r>
          </a:p>
          <a:p>
            <a:r>
              <a:rPr lang="tr-TR" sz="1400" dirty="0" smtClean="0"/>
              <a:t>Yiyecek </a:t>
            </a:r>
            <a:r>
              <a:rPr lang="tr-TR" sz="1400" dirty="0"/>
              <a:t>bir ödül mü yoksa verilmemesi durumunda bir cezamı</a:t>
            </a:r>
            <a:r>
              <a:rPr lang="tr-TR" sz="1400" dirty="0" smtClean="0"/>
              <a:t>?</a:t>
            </a:r>
          </a:p>
          <a:p>
            <a:r>
              <a:rPr lang="tr-TR" sz="1400" dirty="0" smtClean="0"/>
              <a:t>Genel </a:t>
            </a:r>
            <a:r>
              <a:rPr lang="tr-TR" sz="1400" dirty="0"/>
              <a:t>iletişim problemleri </a:t>
            </a:r>
            <a:r>
              <a:rPr lang="tr-TR" sz="1400" dirty="0" smtClean="0"/>
              <a:t>?</a:t>
            </a:r>
          </a:p>
          <a:p>
            <a:r>
              <a:rPr lang="tr-TR" sz="1400" dirty="0" smtClean="0"/>
              <a:t>Beslenme </a:t>
            </a:r>
            <a:r>
              <a:rPr lang="tr-TR" sz="1400" dirty="0"/>
              <a:t>sorunları</a:t>
            </a:r>
            <a:r>
              <a:rPr lang="tr-TR" sz="1400" dirty="0" smtClean="0"/>
              <a:t>?</a:t>
            </a:r>
          </a:p>
        </p:txBody>
      </p:sp>
    </p:spTree>
    <p:extLst>
      <p:ext uri="{BB962C8B-B14F-4D97-AF65-F5344CB8AC3E}">
        <p14:creationId xmlns:p14="http://schemas.microsoft.com/office/powerpoint/2010/main" val="48543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1" nodeType="click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7" presetClass="emph" presetSubtype="0" fill="remove" nodeType="clickEffect">
                                  <p:stCondLst>
                                    <p:cond delay="0"/>
                                  </p:stCondLst>
                                  <p:childTnLst>
                                    <p:animClr clrSpc="rgb" dir="cw">
                                      <p:cBhvr override="childStyle">
                                        <p:cTn id="19" dur="250" autoRev="1" fill="remove"/>
                                        <p:tgtEl>
                                          <p:spTgt spid="5"/>
                                        </p:tgtEl>
                                        <p:attrNameLst>
                                          <p:attrName>style.color</p:attrName>
                                        </p:attrNameLst>
                                      </p:cBhvr>
                                      <p:to>
                                        <a:schemeClr val="bg1"/>
                                      </p:to>
                                    </p:animClr>
                                    <p:animClr clrSpc="rgb" dir="cw">
                                      <p:cBhvr>
                                        <p:cTn id="20" dur="250" autoRev="1" fill="remove"/>
                                        <p:tgtEl>
                                          <p:spTgt spid="5"/>
                                        </p:tgtEl>
                                        <p:attrNameLst>
                                          <p:attrName>fillcolor</p:attrName>
                                        </p:attrNameLst>
                                      </p:cBhvr>
                                      <p:to>
                                        <a:schemeClr val="bg1"/>
                                      </p:to>
                                    </p:animClr>
                                    <p:set>
                                      <p:cBhvr>
                                        <p:cTn id="21" dur="250" autoRev="1" fill="remove"/>
                                        <p:tgtEl>
                                          <p:spTgt spid="5"/>
                                        </p:tgtEl>
                                        <p:attrNameLst>
                                          <p:attrName>fill.type</p:attrName>
                                        </p:attrNameLst>
                                      </p:cBhvr>
                                      <p:to>
                                        <p:strVal val="solid"/>
                                      </p:to>
                                    </p:set>
                                    <p:set>
                                      <p:cBhvr>
                                        <p:cTn id="22" dur="250" autoRev="1" fill="remove"/>
                                        <p:tgtEl>
                                          <p:spTgt spid="5"/>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1" nodeType="clickEffect">
                                  <p:stCondLst>
                                    <p:cond delay="0"/>
                                  </p:stCondLst>
                                  <p:childTnLst>
                                    <p:animEffect transition="out" filter="fade">
                                      <p:cBhvr>
                                        <p:cTn id="26" dur="500" tmFilter="0, 0; .2, .5; .8, .5; 1, 0"/>
                                        <p:tgtEl>
                                          <p:spTgt spid="3">
                                            <p:txEl>
                                              <p:pRg st="0" end="0"/>
                                            </p:txEl>
                                          </p:spTgt>
                                        </p:tgtEl>
                                      </p:cBhvr>
                                    </p:animEffect>
                                    <p:animScale>
                                      <p:cBhvr>
                                        <p:cTn id="27" dur="250" autoRev="1" fill="hold"/>
                                        <p:tgtEl>
                                          <p:spTgt spid="3">
                                            <p:txEl>
                                              <p:pRg st="0" end="0"/>
                                            </p:txEl>
                                          </p:spTgt>
                                        </p:tgtEl>
                                      </p:cBhvr>
                                      <p:by x="105000" y="105000"/>
                                    </p:animScale>
                                  </p:childTnLst>
                                </p:cTn>
                              </p:par>
                              <p:par>
                                <p:cTn id="28" presetID="26" presetClass="emph" presetSubtype="0" fill="hold" grpId="1" nodeType="withEffect">
                                  <p:stCondLst>
                                    <p:cond delay="0"/>
                                  </p:stCondLst>
                                  <p:childTnLst>
                                    <p:animEffect transition="out" filter="fade">
                                      <p:cBhvr>
                                        <p:cTn id="29" dur="500" tmFilter="0, 0; .2, .5; .8, .5; 1, 0"/>
                                        <p:tgtEl>
                                          <p:spTgt spid="3">
                                            <p:txEl>
                                              <p:pRg st="1" end="1"/>
                                            </p:txEl>
                                          </p:spTgt>
                                        </p:tgtEl>
                                      </p:cBhvr>
                                    </p:animEffect>
                                    <p:animScale>
                                      <p:cBhvr>
                                        <p:cTn id="30" dur="250" autoRev="1" fill="hold"/>
                                        <p:tgtEl>
                                          <p:spTgt spid="3">
                                            <p:txEl>
                                              <p:pRg st="1" end="1"/>
                                            </p:txEl>
                                          </p:spTgt>
                                        </p:tgtEl>
                                      </p:cBhvr>
                                      <p:by x="105000" y="105000"/>
                                    </p:animScale>
                                  </p:childTnLst>
                                </p:cTn>
                              </p:par>
                              <p:par>
                                <p:cTn id="31" presetID="26" presetClass="emph" presetSubtype="0" fill="hold" grpId="1" nodeType="withEffect">
                                  <p:stCondLst>
                                    <p:cond delay="0"/>
                                  </p:stCondLst>
                                  <p:childTnLst>
                                    <p:animEffect transition="out" filter="fade">
                                      <p:cBhvr>
                                        <p:cTn id="32" dur="500" tmFilter="0, 0; .2, .5; .8, .5; 1, 0"/>
                                        <p:tgtEl>
                                          <p:spTgt spid="3">
                                            <p:txEl>
                                              <p:pRg st="2" end="2"/>
                                            </p:txEl>
                                          </p:spTgt>
                                        </p:tgtEl>
                                      </p:cBhvr>
                                    </p:animEffect>
                                    <p:animScale>
                                      <p:cBhvr>
                                        <p:cTn id="33" dur="250" autoRev="1" fill="hold"/>
                                        <p:tgtEl>
                                          <p:spTgt spid="3">
                                            <p:txEl>
                                              <p:pRg st="2" end="2"/>
                                            </p:txEl>
                                          </p:spTgt>
                                        </p:tgtEl>
                                      </p:cBhvr>
                                      <p:by x="105000" y="105000"/>
                                    </p:animScale>
                                  </p:childTnLst>
                                </p:cTn>
                              </p:par>
                              <p:par>
                                <p:cTn id="34" presetID="26" presetClass="emph" presetSubtype="0" fill="hold" grpId="1" nodeType="withEffect">
                                  <p:stCondLst>
                                    <p:cond delay="0"/>
                                  </p:stCondLst>
                                  <p:childTnLst>
                                    <p:animEffect transition="out" filter="fade">
                                      <p:cBhvr>
                                        <p:cTn id="35" dur="500" tmFilter="0, 0; .2, .5; .8, .5; 1, 0"/>
                                        <p:tgtEl>
                                          <p:spTgt spid="3">
                                            <p:txEl>
                                              <p:pRg st="3" end="3"/>
                                            </p:txEl>
                                          </p:spTgt>
                                        </p:tgtEl>
                                      </p:cBhvr>
                                    </p:animEffect>
                                    <p:animScale>
                                      <p:cBhvr>
                                        <p:cTn id="36" dur="250" autoRev="1" fill="hold"/>
                                        <p:tgtEl>
                                          <p:spTgt spid="3">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allAtOnce"/>
      <p:bldP spid="6" grpId="0"/>
      <p:bldP spid="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4"/>
          <p:cNvSpPr>
            <a:spLocks noGrp="1"/>
          </p:cNvSpPr>
          <p:nvPr>
            <p:ph type="title"/>
          </p:nvPr>
        </p:nvSpPr>
        <p:spPr>
          <a:xfrm>
            <a:off x="6477000" y="685800"/>
            <a:ext cx="4724400" cy="574040"/>
          </a:xfrm>
        </p:spPr>
        <p:txBody>
          <a:bodyPr/>
          <a:lstStyle/>
          <a:p>
            <a:pPr algn="ctr"/>
            <a:r>
              <a:rPr lang="tr-TR" dirty="0" smtClean="0"/>
              <a:t>RORSCACH</a:t>
            </a:r>
            <a:endParaRPr lang="tr-TR" dirty="0"/>
          </a:p>
        </p:txBody>
      </p:sp>
      <p:pic>
        <p:nvPicPr>
          <p:cNvPr id="1026" name="Picture 2" descr="Mürekkep Testine Göre, Sen Hangi Rahatsızlığa Sahipsin?"/>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rcRect/>
          <a:stretch>
            <a:fillRect/>
          </a:stretch>
        </p:blipFill>
        <p:spPr bwMode="auto">
          <a:xfrm>
            <a:off x="6172200" y="1828800"/>
            <a:ext cx="5868993" cy="4391963"/>
          </a:xfrm>
          <a:prstGeom prst="rect">
            <a:avLst/>
          </a:prstGeom>
          <a:noFill/>
          <a:extLst>
            <a:ext uri="{909E8E84-426E-40DD-AFC4-6F175D3DCCD1}">
              <a14:hiddenFill xmlns:a14="http://schemas.microsoft.com/office/drawing/2010/main">
                <a:solidFill>
                  <a:srgbClr val="FFFFFF"/>
                </a:solidFill>
              </a14:hiddenFill>
            </a:ext>
          </a:extLst>
        </p:spPr>
      </p:pic>
      <p:pic>
        <p:nvPicPr>
          <p:cNvPr id="9" name="İçerik Yer Tutucusu 8"/>
          <p:cNvPicPr>
            <a:picLocks noGrp="1" noChangeAspect="1"/>
          </p:cNvPicPr>
          <p:nvPr>
            <p:ph sz="half" idx="2"/>
          </p:nvPr>
        </p:nvPicPr>
        <p:blipFill rotWithShape="1">
          <a:blip r:embed="rId3"/>
          <a:srcRect l="34713" t="23628" r="35653" b="30691"/>
          <a:stretch/>
        </p:blipFill>
        <p:spPr>
          <a:xfrm>
            <a:off x="304800" y="1828800"/>
            <a:ext cx="5410200" cy="4391963"/>
          </a:xfrm>
          <a:prstGeom prst="rect">
            <a:avLst/>
          </a:prstGeom>
        </p:spPr>
      </p:pic>
      <p:sp>
        <p:nvSpPr>
          <p:cNvPr id="10" name="Unvan 4"/>
          <p:cNvSpPr txBox="1">
            <a:spLocks/>
          </p:cNvSpPr>
          <p:nvPr/>
        </p:nvSpPr>
        <p:spPr>
          <a:xfrm>
            <a:off x="762000" y="762000"/>
            <a:ext cx="4724400" cy="574040"/>
          </a:xfrm>
          <a:prstGeom prst="rect">
            <a:avLst/>
          </a:prstGeom>
        </p:spPr>
        <p:txBody>
          <a:bodyPr wrap="square" lIns="0" tIns="0" rIns="0" bIns="0">
            <a:spAutoFit/>
          </a:bodyPr>
          <a:lstStyle>
            <a:lvl1pPr>
              <a:defRPr sz="3600" b="1" i="1">
                <a:solidFill>
                  <a:srgbClr val="FF0000"/>
                </a:solidFill>
                <a:latin typeface="Times New Roman"/>
                <a:ea typeface="+mj-ea"/>
                <a:cs typeface="Times New Roman"/>
              </a:defRPr>
            </a:lvl1pPr>
          </a:lstStyle>
          <a:p>
            <a:pPr algn="ctr"/>
            <a:r>
              <a:rPr lang="tr-TR" kern="0" dirty="0" smtClean="0"/>
              <a:t>TAT</a:t>
            </a:r>
            <a:endParaRPr lang="tr-TR" kern="0" dirty="0"/>
          </a:p>
        </p:txBody>
      </p:sp>
    </p:spTree>
    <p:extLst>
      <p:ext uri="{BB962C8B-B14F-4D97-AF65-F5344CB8AC3E}">
        <p14:creationId xmlns:p14="http://schemas.microsoft.com/office/powerpoint/2010/main" val="139174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25500"/>
            <a:ext cx="4051935" cy="574675"/>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3.</a:t>
            </a:r>
            <a:r>
              <a:rPr i="0" spc="-20" dirty="0">
                <a:latin typeface="Times New Roman"/>
                <a:cs typeface="Times New Roman"/>
              </a:rPr>
              <a:t> </a:t>
            </a:r>
            <a:r>
              <a:rPr i="0" spc="-5" dirty="0">
                <a:latin typeface="Times New Roman"/>
                <a:cs typeface="Times New Roman"/>
              </a:rPr>
              <a:t>Klinik</a:t>
            </a:r>
            <a:r>
              <a:rPr i="0" spc="-15" dirty="0">
                <a:latin typeface="Times New Roman"/>
                <a:cs typeface="Times New Roman"/>
              </a:rPr>
              <a:t> </a:t>
            </a:r>
            <a:r>
              <a:rPr i="0" spc="-5" dirty="0">
                <a:latin typeface="Times New Roman"/>
                <a:cs typeface="Times New Roman"/>
              </a:rPr>
              <a:t>görüşmeler</a:t>
            </a:r>
          </a:p>
        </p:txBody>
      </p:sp>
      <p:sp>
        <p:nvSpPr>
          <p:cNvPr id="3" name="object 3"/>
          <p:cNvSpPr txBox="1"/>
          <p:nvPr/>
        </p:nvSpPr>
        <p:spPr>
          <a:xfrm>
            <a:off x="916939" y="1713357"/>
            <a:ext cx="9803130" cy="1123315"/>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935" algn="l"/>
              </a:tabLst>
            </a:pPr>
            <a:r>
              <a:rPr sz="2400" dirty="0">
                <a:latin typeface="Times New Roman"/>
                <a:cs typeface="Times New Roman"/>
              </a:rPr>
              <a:t>Bireyin</a:t>
            </a:r>
            <a:r>
              <a:rPr sz="2400" spc="-20" dirty="0">
                <a:latin typeface="Times New Roman"/>
                <a:cs typeface="Times New Roman"/>
              </a:rPr>
              <a:t> </a:t>
            </a:r>
            <a:r>
              <a:rPr sz="2400" dirty="0">
                <a:latin typeface="Times New Roman"/>
                <a:cs typeface="Times New Roman"/>
              </a:rPr>
              <a:t>psiko-sosyal</a:t>
            </a:r>
            <a:r>
              <a:rPr sz="2400" spc="-5" dirty="0">
                <a:latin typeface="Times New Roman"/>
                <a:cs typeface="Times New Roman"/>
              </a:rPr>
              <a:t> özelliklerine</a:t>
            </a:r>
            <a:r>
              <a:rPr sz="2400" spc="-25" dirty="0">
                <a:latin typeface="Times New Roman"/>
                <a:cs typeface="Times New Roman"/>
              </a:rPr>
              <a:t> </a:t>
            </a:r>
            <a:r>
              <a:rPr sz="2400" dirty="0">
                <a:latin typeface="Times New Roman"/>
                <a:cs typeface="Times New Roman"/>
              </a:rPr>
              <a:t>ilişkin</a:t>
            </a:r>
            <a:r>
              <a:rPr sz="2400" spc="-30" dirty="0">
                <a:latin typeface="Times New Roman"/>
                <a:cs typeface="Times New Roman"/>
              </a:rPr>
              <a:t> </a:t>
            </a:r>
            <a:r>
              <a:rPr sz="2400" spc="-5" dirty="0">
                <a:latin typeface="Times New Roman"/>
                <a:cs typeface="Times New Roman"/>
              </a:rPr>
              <a:t>sorular </a:t>
            </a:r>
            <a:r>
              <a:rPr sz="2400" dirty="0">
                <a:latin typeface="Times New Roman"/>
                <a:cs typeface="Times New Roman"/>
              </a:rPr>
              <a:t>ve</a:t>
            </a:r>
            <a:r>
              <a:rPr sz="2400" spc="5" dirty="0">
                <a:latin typeface="Times New Roman"/>
                <a:cs typeface="Times New Roman"/>
              </a:rPr>
              <a:t> </a:t>
            </a:r>
            <a:r>
              <a:rPr sz="2400" spc="-5" dirty="0">
                <a:latin typeface="Times New Roman"/>
                <a:cs typeface="Times New Roman"/>
              </a:rPr>
              <a:t>kapsamlı </a:t>
            </a:r>
            <a:r>
              <a:rPr sz="2400" dirty="0">
                <a:latin typeface="Times New Roman"/>
                <a:cs typeface="Times New Roman"/>
              </a:rPr>
              <a:t>değerlendirme…</a:t>
            </a:r>
          </a:p>
          <a:p>
            <a:pPr>
              <a:lnSpc>
                <a:spcPct val="100000"/>
              </a:lnSpc>
              <a:spcBef>
                <a:spcPts val="5"/>
              </a:spcBef>
              <a:buFont typeface="Arial MT"/>
              <a:buChar char="•"/>
            </a:pPr>
            <a:endParaRPr sz="2500" dirty="0">
              <a:latin typeface="Times New Roman"/>
              <a:cs typeface="Times New Roman"/>
            </a:endParaRPr>
          </a:p>
          <a:p>
            <a:pPr marL="241300" indent="-229235">
              <a:lnSpc>
                <a:spcPct val="100000"/>
              </a:lnSpc>
              <a:buFont typeface="Arial MT"/>
              <a:buChar char="•"/>
              <a:tabLst>
                <a:tab pos="241935" algn="l"/>
              </a:tabLst>
            </a:pPr>
            <a:r>
              <a:rPr sz="2400" dirty="0">
                <a:latin typeface="Times New Roman"/>
                <a:cs typeface="Times New Roman"/>
              </a:rPr>
              <a:t>Bilgilerin</a:t>
            </a:r>
            <a:r>
              <a:rPr sz="2400" spc="-55" dirty="0">
                <a:latin typeface="Times New Roman"/>
                <a:cs typeface="Times New Roman"/>
              </a:rPr>
              <a:t> </a:t>
            </a:r>
            <a:r>
              <a:rPr sz="2400" spc="-5" dirty="0">
                <a:latin typeface="Times New Roman"/>
                <a:cs typeface="Times New Roman"/>
              </a:rPr>
              <a:t>yorumlanması</a:t>
            </a:r>
            <a:r>
              <a:rPr sz="2400" spc="-20" dirty="0">
                <a:latin typeface="Times New Roman"/>
                <a:cs typeface="Times New Roman"/>
              </a:rPr>
              <a:t> </a:t>
            </a:r>
            <a:r>
              <a:rPr sz="2400" dirty="0">
                <a:latin typeface="Times New Roman"/>
                <a:cs typeface="Times New Roman"/>
              </a:rPr>
              <a:t>öznel…</a:t>
            </a:r>
          </a:p>
        </p:txBody>
      </p:sp>
    </p:spTree>
    <p:extLst>
      <p:ext uri="{BB962C8B-B14F-4D97-AF65-F5344CB8AC3E}">
        <p14:creationId xmlns:p14="http://schemas.microsoft.com/office/powerpoint/2010/main" val="777494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2450" y="725500"/>
            <a:ext cx="3467100" cy="574675"/>
          </a:xfrm>
          <a:prstGeom prst="rect">
            <a:avLst/>
          </a:prstGeom>
        </p:spPr>
        <p:txBody>
          <a:bodyPr vert="horz" wrap="square" lIns="0" tIns="12700" rIns="0" bIns="0" rtlCol="0">
            <a:spAutoFit/>
          </a:bodyPr>
          <a:lstStyle/>
          <a:p>
            <a:pPr marL="12700">
              <a:lnSpc>
                <a:spcPct val="100000"/>
              </a:lnSpc>
              <a:spcBef>
                <a:spcPts val="100"/>
              </a:spcBef>
            </a:pPr>
            <a:r>
              <a:rPr spc="-5" dirty="0"/>
              <a:t>İzleme</a:t>
            </a:r>
            <a:r>
              <a:rPr spc="-50" dirty="0"/>
              <a:t> </a:t>
            </a:r>
            <a:r>
              <a:rPr spc="-5" dirty="0"/>
              <a:t>önerileri…</a:t>
            </a:r>
          </a:p>
        </p:txBody>
      </p:sp>
      <p:sp>
        <p:nvSpPr>
          <p:cNvPr id="3" name="object 3"/>
          <p:cNvSpPr txBox="1"/>
          <p:nvPr/>
        </p:nvSpPr>
        <p:spPr>
          <a:xfrm>
            <a:off x="916939" y="1537842"/>
            <a:ext cx="8677275" cy="4075475"/>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935" algn="l"/>
              </a:tabLst>
            </a:pPr>
            <a:r>
              <a:rPr sz="2400" dirty="0">
                <a:latin typeface="Times New Roman"/>
                <a:cs typeface="Times New Roman"/>
              </a:rPr>
              <a:t>Inception</a:t>
            </a:r>
            <a:r>
              <a:rPr sz="2400" spc="-65" dirty="0">
                <a:latin typeface="Times New Roman"/>
                <a:cs typeface="Times New Roman"/>
              </a:rPr>
              <a:t> </a:t>
            </a:r>
            <a:r>
              <a:rPr sz="2400" dirty="0">
                <a:latin typeface="Times New Roman"/>
                <a:cs typeface="Times New Roman"/>
              </a:rPr>
              <a:t>(2010)</a:t>
            </a:r>
            <a:r>
              <a:rPr sz="2400" spc="-25" dirty="0">
                <a:latin typeface="Times New Roman"/>
                <a:cs typeface="Times New Roman"/>
              </a:rPr>
              <a:t> </a:t>
            </a:r>
            <a:r>
              <a:rPr sz="2400" dirty="0">
                <a:latin typeface="Times New Roman"/>
                <a:cs typeface="Times New Roman"/>
              </a:rPr>
              <a:t>Başlangıç</a:t>
            </a:r>
          </a:p>
          <a:p>
            <a:pPr marL="241300" indent="-229235">
              <a:lnSpc>
                <a:spcPct val="100000"/>
              </a:lnSpc>
              <a:buFont typeface="Arial MT"/>
              <a:buChar char="•"/>
              <a:tabLst>
                <a:tab pos="241935" algn="l"/>
              </a:tabLst>
            </a:pPr>
            <a:r>
              <a:rPr sz="2400" dirty="0">
                <a:latin typeface="Times New Roman"/>
                <a:cs typeface="Times New Roman"/>
              </a:rPr>
              <a:t>The</a:t>
            </a:r>
            <a:r>
              <a:rPr sz="2400" spc="-60" dirty="0">
                <a:latin typeface="Times New Roman"/>
                <a:cs typeface="Times New Roman"/>
              </a:rPr>
              <a:t> </a:t>
            </a:r>
            <a:r>
              <a:rPr sz="2400" dirty="0">
                <a:latin typeface="Times New Roman"/>
                <a:cs typeface="Times New Roman"/>
              </a:rPr>
              <a:t>Theory</a:t>
            </a:r>
            <a:r>
              <a:rPr sz="2400" spc="-1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Everything</a:t>
            </a:r>
            <a:r>
              <a:rPr sz="2400" spc="-35" dirty="0">
                <a:latin typeface="Times New Roman"/>
                <a:cs typeface="Times New Roman"/>
              </a:rPr>
              <a:t> </a:t>
            </a:r>
            <a:r>
              <a:rPr sz="2400" dirty="0">
                <a:latin typeface="Times New Roman"/>
                <a:cs typeface="Times New Roman"/>
              </a:rPr>
              <a:t>(2014)</a:t>
            </a:r>
            <a:r>
              <a:rPr sz="2400" spc="-20" dirty="0">
                <a:latin typeface="Times New Roman"/>
                <a:cs typeface="Times New Roman"/>
              </a:rPr>
              <a:t> </a:t>
            </a:r>
            <a:r>
              <a:rPr sz="2400" spc="-5" dirty="0">
                <a:latin typeface="Times New Roman"/>
                <a:cs typeface="Times New Roman"/>
              </a:rPr>
              <a:t>Her Şeyin</a:t>
            </a:r>
            <a:r>
              <a:rPr sz="2400" spc="-55" dirty="0">
                <a:latin typeface="Times New Roman"/>
                <a:cs typeface="Times New Roman"/>
              </a:rPr>
              <a:t> </a:t>
            </a:r>
            <a:r>
              <a:rPr sz="2400" spc="-25" dirty="0">
                <a:latin typeface="Times New Roman"/>
                <a:cs typeface="Times New Roman"/>
              </a:rPr>
              <a:t>Teorisi</a:t>
            </a:r>
            <a:endParaRPr sz="2400" dirty="0">
              <a:latin typeface="Times New Roman"/>
              <a:cs typeface="Times New Roman"/>
            </a:endParaRPr>
          </a:p>
          <a:p>
            <a:pPr marL="241300" indent="-229235">
              <a:lnSpc>
                <a:spcPct val="100000"/>
              </a:lnSpc>
              <a:buFont typeface="Arial MT"/>
              <a:buChar char="•"/>
              <a:tabLst>
                <a:tab pos="241935" algn="l"/>
              </a:tabLst>
            </a:pPr>
            <a:r>
              <a:rPr sz="2400" dirty="0" smtClean="0">
                <a:latin typeface="Times New Roman"/>
                <a:cs typeface="Times New Roman"/>
              </a:rPr>
              <a:t>The</a:t>
            </a:r>
            <a:r>
              <a:rPr sz="2400" spc="-30" dirty="0" smtClean="0">
                <a:latin typeface="Times New Roman"/>
                <a:cs typeface="Times New Roman"/>
              </a:rPr>
              <a:t> </a:t>
            </a:r>
            <a:r>
              <a:rPr sz="2400" dirty="0">
                <a:latin typeface="Times New Roman"/>
                <a:cs typeface="Times New Roman"/>
              </a:rPr>
              <a:t>Butterfly</a:t>
            </a:r>
            <a:r>
              <a:rPr sz="2400" spc="-40" dirty="0">
                <a:latin typeface="Times New Roman"/>
                <a:cs typeface="Times New Roman"/>
              </a:rPr>
              <a:t> </a:t>
            </a:r>
            <a:r>
              <a:rPr sz="2400" spc="-10" dirty="0">
                <a:latin typeface="Times New Roman"/>
                <a:cs typeface="Times New Roman"/>
              </a:rPr>
              <a:t>Effect </a:t>
            </a:r>
            <a:r>
              <a:rPr sz="2400" dirty="0">
                <a:latin typeface="Times New Roman"/>
                <a:cs typeface="Times New Roman"/>
              </a:rPr>
              <a:t>(2004)</a:t>
            </a:r>
            <a:r>
              <a:rPr sz="2400" spc="-25" dirty="0">
                <a:latin typeface="Times New Roman"/>
                <a:cs typeface="Times New Roman"/>
              </a:rPr>
              <a:t> </a:t>
            </a:r>
            <a:r>
              <a:rPr sz="2400" dirty="0">
                <a:latin typeface="Times New Roman"/>
                <a:cs typeface="Times New Roman"/>
              </a:rPr>
              <a:t>Kelebek</a:t>
            </a:r>
            <a:r>
              <a:rPr sz="2400" spc="-20" dirty="0">
                <a:latin typeface="Times New Roman"/>
                <a:cs typeface="Times New Roman"/>
              </a:rPr>
              <a:t> </a:t>
            </a:r>
            <a:r>
              <a:rPr sz="2400" dirty="0">
                <a:latin typeface="Times New Roman"/>
                <a:cs typeface="Times New Roman"/>
              </a:rPr>
              <a:t>Etkisi</a:t>
            </a:r>
          </a:p>
          <a:p>
            <a:pPr marL="241300" indent="-229235">
              <a:lnSpc>
                <a:spcPct val="100000"/>
              </a:lnSpc>
              <a:buFont typeface="Arial MT"/>
              <a:buChar char="•"/>
              <a:tabLst>
                <a:tab pos="241935" algn="l"/>
              </a:tabLst>
            </a:pPr>
            <a:r>
              <a:rPr sz="2400" dirty="0">
                <a:latin typeface="Times New Roman"/>
                <a:cs typeface="Times New Roman"/>
              </a:rPr>
              <a:t>Precious</a:t>
            </a:r>
            <a:r>
              <a:rPr sz="2400" spc="-20" dirty="0">
                <a:latin typeface="Times New Roman"/>
                <a:cs typeface="Times New Roman"/>
              </a:rPr>
              <a:t> </a:t>
            </a:r>
            <a:r>
              <a:rPr sz="2400" dirty="0">
                <a:latin typeface="Times New Roman"/>
                <a:cs typeface="Times New Roman"/>
              </a:rPr>
              <a:t>(2009)</a:t>
            </a:r>
            <a:r>
              <a:rPr sz="2400" spc="-150" dirty="0">
                <a:latin typeface="Times New Roman"/>
                <a:cs typeface="Times New Roman"/>
              </a:rPr>
              <a:t> </a:t>
            </a:r>
            <a:r>
              <a:rPr sz="2400" spc="-5" dirty="0">
                <a:latin typeface="Times New Roman"/>
                <a:cs typeface="Times New Roman"/>
              </a:rPr>
              <a:t>Acı</a:t>
            </a:r>
            <a:r>
              <a:rPr sz="2400" spc="-20" dirty="0">
                <a:latin typeface="Times New Roman"/>
                <a:cs typeface="Times New Roman"/>
              </a:rPr>
              <a:t> </a:t>
            </a:r>
            <a:r>
              <a:rPr sz="2400" dirty="0">
                <a:latin typeface="Times New Roman"/>
                <a:cs typeface="Times New Roman"/>
              </a:rPr>
              <a:t>Bir</a:t>
            </a:r>
            <a:r>
              <a:rPr sz="2400" spc="-5" dirty="0">
                <a:latin typeface="Times New Roman"/>
                <a:cs typeface="Times New Roman"/>
              </a:rPr>
              <a:t> </a:t>
            </a:r>
            <a:r>
              <a:rPr sz="2400" dirty="0">
                <a:latin typeface="Times New Roman"/>
                <a:cs typeface="Times New Roman"/>
              </a:rPr>
              <a:t>Hayat</a:t>
            </a:r>
            <a:r>
              <a:rPr sz="2400" spc="-20" dirty="0">
                <a:latin typeface="Times New Roman"/>
                <a:cs typeface="Times New Roman"/>
              </a:rPr>
              <a:t> </a:t>
            </a:r>
            <a:r>
              <a:rPr sz="2400" spc="-5" dirty="0">
                <a:latin typeface="Times New Roman"/>
                <a:cs typeface="Times New Roman"/>
              </a:rPr>
              <a:t>Öyküsü</a:t>
            </a:r>
            <a:endParaRPr sz="2400" dirty="0">
              <a:latin typeface="Times New Roman"/>
              <a:cs typeface="Times New Roman"/>
            </a:endParaRPr>
          </a:p>
          <a:p>
            <a:pPr marL="241300" indent="-229235">
              <a:lnSpc>
                <a:spcPct val="100000"/>
              </a:lnSpc>
              <a:buFont typeface="Arial MT"/>
              <a:buChar char="•"/>
              <a:tabLst>
                <a:tab pos="241935" algn="l"/>
              </a:tabLst>
            </a:pPr>
            <a:r>
              <a:rPr sz="2400" dirty="0">
                <a:latin typeface="Times New Roman"/>
                <a:cs typeface="Times New Roman"/>
              </a:rPr>
              <a:t>Dallas</a:t>
            </a:r>
            <a:r>
              <a:rPr sz="2400" spc="-25" dirty="0">
                <a:latin typeface="Times New Roman"/>
                <a:cs typeface="Times New Roman"/>
              </a:rPr>
              <a:t> </a:t>
            </a:r>
            <a:r>
              <a:rPr sz="2400" dirty="0">
                <a:latin typeface="Times New Roman"/>
                <a:cs typeface="Times New Roman"/>
              </a:rPr>
              <a:t>Buyers Club</a:t>
            </a:r>
            <a:r>
              <a:rPr sz="2400" spc="-5" dirty="0">
                <a:latin typeface="Times New Roman"/>
                <a:cs typeface="Times New Roman"/>
              </a:rPr>
              <a:t> </a:t>
            </a:r>
            <a:r>
              <a:rPr sz="2400" dirty="0">
                <a:latin typeface="Times New Roman"/>
                <a:cs typeface="Times New Roman"/>
              </a:rPr>
              <a:t>(2013)</a:t>
            </a:r>
            <a:r>
              <a:rPr sz="2400" spc="-15" dirty="0">
                <a:latin typeface="Times New Roman"/>
                <a:cs typeface="Times New Roman"/>
              </a:rPr>
              <a:t> </a:t>
            </a:r>
            <a:r>
              <a:rPr sz="2400" spc="-5" dirty="0">
                <a:latin typeface="Times New Roman"/>
                <a:cs typeface="Times New Roman"/>
              </a:rPr>
              <a:t>Sınırsızlar</a:t>
            </a:r>
            <a:r>
              <a:rPr sz="2400" spc="-30" dirty="0">
                <a:latin typeface="Times New Roman"/>
                <a:cs typeface="Times New Roman"/>
              </a:rPr>
              <a:t> </a:t>
            </a:r>
            <a:r>
              <a:rPr sz="2400" spc="-5" dirty="0">
                <a:latin typeface="Times New Roman"/>
                <a:cs typeface="Times New Roman"/>
              </a:rPr>
              <a:t>Kulübü</a:t>
            </a:r>
            <a:endParaRPr sz="2400" dirty="0">
              <a:latin typeface="Times New Roman"/>
              <a:cs typeface="Times New Roman"/>
            </a:endParaRPr>
          </a:p>
          <a:p>
            <a:pPr marL="241300" indent="-229235">
              <a:lnSpc>
                <a:spcPct val="100000"/>
              </a:lnSpc>
              <a:buFont typeface="Arial MT"/>
              <a:buChar char="•"/>
              <a:tabLst>
                <a:tab pos="241935" algn="l"/>
              </a:tabLst>
            </a:pPr>
            <a:r>
              <a:rPr sz="2400" spc="-10" dirty="0">
                <a:latin typeface="Times New Roman"/>
                <a:cs typeface="Times New Roman"/>
              </a:rPr>
              <a:t>Suffragette</a:t>
            </a:r>
            <a:r>
              <a:rPr sz="2400" spc="-15" dirty="0">
                <a:latin typeface="Times New Roman"/>
                <a:cs typeface="Times New Roman"/>
              </a:rPr>
              <a:t> </a:t>
            </a:r>
            <a:r>
              <a:rPr sz="2400" spc="-5" dirty="0">
                <a:latin typeface="Times New Roman"/>
                <a:cs typeface="Times New Roman"/>
              </a:rPr>
              <a:t>(2015)</a:t>
            </a:r>
            <a:r>
              <a:rPr sz="2400" spc="-15" dirty="0">
                <a:latin typeface="Times New Roman"/>
                <a:cs typeface="Times New Roman"/>
              </a:rPr>
              <a:t> </a:t>
            </a:r>
            <a:r>
              <a:rPr sz="2400" dirty="0">
                <a:latin typeface="Times New Roman"/>
                <a:cs typeface="Times New Roman"/>
              </a:rPr>
              <a:t>Diren!</a:t>
            </a:r>
          </a:p>
          <a:p>
            <a:pPr marL="241300" indent="-229235">
              <a:lnSpc>
                <a:spcPct val="100000"/>
              </a:lnSpc>
              <a:spcBef>
                <a:spcPts val="5"/>
              </a:spcBef>
              <a:buFont typeface="Arial MT"/>
              <a:buChar char="•"/>
              <a:tabLst>
                <a:tab pos="241935" algn="l"/>
              </a:tabLst>
            </a:pP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Hidden</a:t>
            </a:r>
            <a:r>
              <a:rPr sz="2400" spc="-5" dirty="0">
                <a:latin typeface="Times New Roman"/>
                <a:cs typeface="Times New Roman"/>
              </a:rPr>
              <a:t> Figures</a:t>
            </a:r>
            <a:r>
              <a:rPr sz="2400" spc="-15" dirty="0">
                <a:latin typeface="Times New Roman"/>
                <a:cs typeface="Times New Roman"/>
              </a:rPr>
              <a:t> </a:t>
            </a:r>
            <a:r>
              <a:rPr sz="2400" dirty="0">
                <a:latin typeface="Times New Roman"/>
                <a:cs typeface="Times New Roman"/>
              </a:rPr>
              <a:t>(2016)</a:t>
            </a:r>
            <a:r>
              <a:rPr sz="2400" spc="-15" dirty="0">
                <a:latin typeface="Times New Roman"/>
                <a:cs typeface="Times New Roman"/>
              </a:rPr>
              <a:t> </a:t>
            </a:r>
            <a:r>
              <a:rPr sz="2400" dirty="0">
                <a:latin typeface="Times New Roman"/>
                <a:cs typeface="Times New Roman"/>
              </a:rPr>
              <a:t>Gizli</a:t>
            </a:r>
            <a:r>
              <a:rPr sz="2400" spc="-25" dirty="0">
                <a:latin typeface="Times New Roman"/>
                <a:cs typeface="Times New Roman"/>
              </a:rPr>
              <a:t> </a:t>
            </a:r>
            <a:r>
              <a:rPr sz="2400" spc="-5" dirty="0">
                <a:latin typeface="Times New Roman"/>
                <a:cs typeface="Times New Roman"/>
              </a:rPr>
              <a:t>Sayılar</a:t>
            </a:r>
            <a:endParaRPr sz="2400" dirty="0">
              <a:latin typeface="Times New Roman"/>
              <a:cs typeface="Times New Roman"/>
            </a:endParaRPr>
          </a:p>
          <a:p>
            <a:pPr marL="241300" indent="-229235">
              <a:lnSpc>
                <a:spcPct val="100000"/>
              </a:lnSpc>
              <a:buFont typeface="Arial MT"/>
              <a:buChar char="•"/>
              <a:tabLst>
                <a:tab pos="241935"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Stanford Prison</a:t>
            </a:r>
            <a:r>
              <a:rPr sz="2400" spc="-15" dirty="0">
                <a:latin typeface="Times New Roman"/>
                <a:cs typeface="Times New Roman"/>
              </a:rPr>
              <a:t> </a:t>
            </a:r>
            <a:r>
              <a:rPr sz="2400" spc="-5" dirty="0">
                <a:latin typeface="Times New Roman"/>
                <a:cs typeface="Times New Roman"/>
              </a:rPr>
              <a:t>Experiment </a:t>
            </a:r>
            <a:r>
              <a:rPr sz="2400" dirty="0">
                <a:latin typeface="Times New Roman"/>
                <a:cs typeface="Times New Roman"/>
              </a:rPr>
              <a:t>(2015)</a:t>
            </a:r>
            <a:r>
              <a:rPr sz="2400" spc="-10" dirty="0">
                <a:latin typeface="Times New Roman"/>
                <a:cs typeface="Times New Roman"/>
              </a:rPr>
              <a:t> </a:t>
            </a:r>
            <a:r>
              <a:rPr sz="2400" dirty="0">
                <a:latin typeface="Times New Roman"/>
                <a:cs typeface="Times New Roman"/>
              </a:rPr>
              <a:t>Stanford</a:t>
            </a:r>
            <a:r>
              <a:rPr sz="2400" spc="-5" dirty="0">
                <a:latin typeface="Times New Roman"/>
                <a:cs typeface="Times New Roman"/>
              </a:rPr>
              <a:t> Hapishane</a:t>
            </a:r>
            <a:r>
              <a:rPr sz="2400" spc="-15" dirty="0">
                <a:latin typeface="Times New Roman"/>
                <a:cs typeface="Times New Roman"/>
              </a:rPr>
              <a:t> </a:t>
            </a:r>
            <a:r>
              <a:rPr sz="2400" dirty="0">
                <a:latin typeface="Times New Roman"/>
                <a:cs typeface="Times New Roman"/>
              </a:rPr>
              <a:t>Deneyi</a:t>
            </a:r>
          </a:p>
          <a:p>
            <a:pPr marL="241300" indent="-229235">
              <a:lnSpc>
                <a:spcPct val="100000"/>
              </a:lnSpc>
              <a:buFont typeface="Arial MT"/>
              <a:buChar char="•"/>
              <a:tabLst>
                <a:tab pos="241935" algn="l"/>
              </a:tabLst>
            </a:pPr>
            <a:r>
              <a:rPr sz="2400" smtClean="0">
                <a:latin typeface="Times New Roman"/>
                <a:cs typeface="Times New Roman"/>
              </a:rPr>
              <a:t>Blue</a:t>
            </a:r>
            <a:r>
              <a:rPr sz="2400" spc="-20" smtClean="0">
                <a:latin typeface="Times New Roman"/>
                <a:cs typeface="Times New Roman"/>
              </a:rPr>
              <a:t> </a:t>
            </a:r>
            <a:r>
              <a:rPr sz="2400" dirty="0">
                <a:latin typeface="Times New Roman"/>
                <a:cs typeface="Times New Roman"/>
              </a:rPr>
              <a:t>is</a:t>
            </a:r>
            <a:r>
              <a:rPr sz="2400" spc="-15" dirty="0">
                <a:latin typeface="Times New Roman"/>
                <a:cs typeface="Times New Roman"/>
              </a:rPr>
              <a:t> </a:t>
            </a:r>
            <a:r>
              <a:rPr sz="2400" dirty="0">
                <a:latin typeface="Times New Roman"/>
                <a:cs typeface="Times New Roman"/>
              </a:rPr>
              <a:t>the</a:t>
            </a:r>
            <a:r>
              <a:rPr sz="2400" spc="-50" dirty="0">
                <a:latin typeface="Times New Roman"/>
                <a:cs typeface="Times New Roman"/>
              </a:rPr>
              <a:t> </a:t>
            </a:r>
            <a:r>
              <a:rPr sz="2400" spc="-35" dirty="0">
                <a:latin typeface="Times New Roman"/>
                <a:cs typeface="Times New Roman"/>
              </a:rPr>
              <a:t>Warmest</a:t>
            </a:r>
            <a:r>
              <a:rPr sz="2400" dirty="0">
                <a:latin typeface="Times New Roman"/>
                <a:cs typeface="Times New Roman"/>
              </a:rPr>
              <a:t> Color (2013)</a:t>
            </a:r>
            <a:r>
              <a:rPr sz="2400" spc="-20" dirty="0">
                <a:latin typeface="Times New Roman"/>
                <a:cs typeface="Times New Roman"/>
              </a:rPr>
              <a:t> </a:t>
            </a:r>
            <a:r>
              <a:rPr sz="2400" dirty="0">
                <a:latin typeface="Times New Roman"/>
                <a:cs typeface="Times New Roman"/>
              </a:rPr>
              <a:t>Mavi</a:t>
            </a:r>
            <a:r>
              <a:rPr sz="2400" spc="-5" dirty="0">
                <a:latin typeface="Times New Roman"/>
                <a:cs typeface="Times New Roman"/>
              </a:rPr>
              <a:t> En Sıcak</a:t>
            </a:r>
            <a:r>
              <a:rPr sz="2400" spc="-25" dirty="0">
                <a:latin typeface="Times New Roman"/>
                <a:cs typeface="Times New Roman"/>
              </a:rPr>
              <a:t> </a:t>
            </a:r>
            <a:r>
              <a:rPr sz="2400" dirty="0">
                <a:latin typeface="Times New Roman"/>
                <a:cs typeface="Times New Roman"/>
              </a:rPr>
              <a:t>Renktir</a:t>
            </a:r>
          </a:p>
          <a:p>
            <a:pPr marL="241300" indent="-229235">
              <a:lnSpc>
                <a:spcPct val="100000"/>
              </a:lnSpc>
              <a:buFont typeface="Arial MT"/>
              <a:buChar char="•"/>
              <a:tabLst>
                <a:tab pos="241935" algn="l"/>
              </a:tabLst>
            </a:pPr>
            <a:r>
              <a:rPr sz="2400" dirty="0">
                <a:latin typeface="Times New Roman"/>
                <a:cs typeface="Times New Roman"/>
              </a:rPr>
              <a:t>Spotlight</a:t>
            </a:r>
            <a:r>
              <a:rPr sz="2400" spc="-50" dirty="0">
                <a:latin typeface="Times New Roman"/>
                <a:cs typeface="Times New Roman"/>
              </a:rPr>
              <a:t> </a:t>
            </a:r>
            <a:r>
              <a:rPr sz="2400" dirty="0">
                <a:latin typeface="Times New Roman"/>
                <a:cs typeface="Times New Roman"/>
              </a:rPr>
              <a:t>(2015)</a:t>
            </a:r>
            <a:r>
              <a:rPr sz="2400" spc="-25" dirty="0">
                <a:latin typeface="Times New Roman"/>
                <a:cs typeface="Times New Roman"/>
              </a:rPr>
              <a:t> </a:t>
            </a:r>
            <a:r>
              <a:rPr sz="2400" dirty="0">
                <a:latin typeface="Times New Roman"/>
                <a:cs typeface="Times New Roman"/>
              </a:rPr>
              <a:t>Spotlight</a:t>
            </a:r>
            <a:r>
              <a:rPr sz="2400" spc="-40" dirty="0">
                <a:latin typeface="Times New Roman"/>
                <a:cs typeface="Times New Roman"/>
              </a:rPr>
              <a:t> </a:t>
            </a:r>
            <a:r>
              <a:rPr sz="2400" dirty="0">
                <a:latin typeface="Times New Roman"/>
                <a:cs typeface="Times New Roman"/>
              </a:rPr>
              <a:t>(2015)</a:t>
            </a:r>
          </a:p>
          <a:p>
            <a:pPr marL="241300" indent="-229235">
              <a:lnSpc>
                <a:spcPct val="100000"/>
              </a:lnSpc>
              <a:buFont typeface="Arial MT"/>
              <a:buChar char="•"/>
              <a:tabLst>
                <a:tab pos="241935" algn="l"/>
              </a:tabLst>
            </a:pPr>
            <a:r>
              <a:rPr sz="2400" dirty="0">
                <a:latin typeface="Times New Roman"/>
                <a:cs typeface="Times New Roman"/>
              </a:rPr>
              <a:t>Crash</a:t>
            </a:r>
            <a:r>
              <a:rPr sz="2400" spc="-30" dirty="0">
                <a:latin typeface="Times New Roman"/>
                <a:cs typeface="Times New Roman"/>
              </a:rPr>
              <a:t> </a:t>
            </a:r>
            <a:r>
              <a:rPr sz="2400" dirty="0">
                <a:latin typeface="Times New Roman"/>
                <a:cs typeface="Times New Roman"/>
              </a:rPr>
              <a:t>(2004)</a:t>
            </a:r>
            <a:r>
              <a:rPr sz="2400" spc="-35" dirty="0">
                <a:latin typeface="Times New Roman"/>
                <a:cs typeface="Times New Roman"/>
              </a:rPr>
              <a:t> </a:t>
            </a:r>
            <a:r>
              <a:rPr sz="2400" spc="-5" dirty="0">
                <a:latin typeface="Times New Roman"/>
                <a:cs typeface="Times New Roman"/>
              </a:rPr>
              <a:t>Çarpışma</a:t>
            </a:r>
            <a:endParaRPr sz="2400" dirty="0">
              <a:latin typeface="Times New Roman"/>
              <a:cs typeface="Times New Roman"/>
            </a:endParaRPr>
          </a:p>
        </p:txBody>
      </p:sp>
    </p:spTree>
    <p:extLst>
      <p:ext uri="{BB962C8B-B14F-4D97-AF65-F5344CB8AC3E}">
        <p14:creationId xmlns:p14="http://schemas.microsoft.com/office/powerpoint/2010/main" val="1494509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08736"/>
            <a:ext cx="980884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 Kişilik</a:t>
            </a:r>
            <a:r>
              <a:rPr i="0" dirty="0">
                <a:latin typeface="Times New Roman"/>
                <a:cs typeface="Times New Roman"/>
              </a:rPr>
              <a:t> </a:t>
            </a:r>
            <a:r>
              <a:rPr i="0" spc="-5" dirty="0">
                <a:latin typeface="Times New Roman"/>
                <a:cs typeface="Times New Roman"/>
              </a:rPr>
              <a:t>psikolojisi:</a:t>
            </a:r>
            <a:r>
              <a:rPr i="0" spc="-85" dirty="0">
                <a:latin typeface="Times New Roman"/>
                <a:cs typeface="Times New Roman"/>
              </a:rPr>
              <a:t> </a:t>
            </a:r>
            <a:r>
              <a:rPr i="0" spc="-65" dirty="0">
                <a:latin typeface="Times New Roman"/>
                <a:cs typeface="Times New Roman"/>
              </a:rPr>
              <a:t>Temel</a:t>
            </a:r>
            <a:r>
              <a:rPr i="0" dirty="0">
                <a:latin typeface="Times New Roman"/>
                <a:cs typeface="Times New Roman"/>
              </a:rPr>
              <a:t> amacı </a:t>
            </a:r>
            <a:r>
              <a:rPr i="0" spc="-5" dirty="0">
                <a:latin typeface="Times New Roman"/>
                <a:cs typeface="Times New Roman"/>
              </a:rPr>
              <a:t>ve</a:t>
            </a:r>
            <a:r>
              <a:rPr i="0" spc="5" dirty="0">
                <a:latin typeface="Times New Roman"/>
                <a:cs typeface="Times New Roman"/>
              </a:rPr>
              <a:t> </a:t>
            </a:r>
            <a:r>
              <a:rPr i="0" dirty="0">
                <a:latin typeface="Times New Roman"/>
                <a:cs typeface="Times New Roman"/>
              </a:rPr>
              <a:t>çalışma</a:t>
            </a:r>
            <a:r>
              <a:rPr i="0" spc="-15" dirty="0">
                <a:latin typeface="Times New Roman"/>
                <a:cs typeface="Times New Roman"/>
              </a:rPr>
              <a:t> </a:t>
            </a:r>
            <a:r>
              <a:rPr i="0" dirty="0">
                <a:latin typeface="Times New Roman"/>
                <a:cs typeface="Times New Roman"/>
              </a:rPr>
              <a:t>alanı</a:t>
            </a:r>
          </a:p>
        </p:txBody>
      </p:sp>
      <p:sp>
        <p:nvSpPr>
          <p:cNvPr id="3" name="object 3"/>
          <p:cNvSpPr txBox="1"/>
          <p:nvPr/>
        </p:nvSpPr>
        <p:spPr>
          <a:xfrm>
            <a:off x="989482" y="1608835"/>
            <a:ext cx="8735695" cy="1123315"/>
          </a:xfrm>
          <a:prstGeom prst="rect">
            <a:avLst/>
          </a:prstGeom>
        </p:spPr>
        <p:txBody>
          <a:bodyPr vert="horz" wrap="square" lIns="0" tIns="12700" rIns="0" bIns="0" rtlCol="0">
            <a:spAutoFit/>
          </a:bodyPr>
          <a:lstStyle/>
          <a:p>
            <a:pPr marL="469265" indent="-457200">
              <a:lnSpc>
                <a:spcPct val="100000"/>
              </a:lnSpc>
              <a:spcBef>
                <a:spcPts val="100"/>
              </a:spcBef>
              <a:buFont typeface="Arial MT"/>
              <a:buChar char="•"/>
              <a:tabLst>
                <a:tab pos="469265" algn="l"/>
                <a:tab pos="469900" algn="l"/>
              </a:tabLst>
            </a:pPr>
            <a:r>
              <a:rPr sz="2400" i="1" spc="-5" dirty="0">
                <a:latin typeface="Times New Roman"/>
                <a:cs typeface="Times New Roman"/>
              </a:rPr>
              <a:t>Sarsıcı</a:t>
            </a:r>
            <a:r>
              <a:rPr sz="2400" i="1" spc="5" dirty="0">
                <a:latin typeface="Times New Roman"/>
                <a:cs typeface="Times New Roman"/>
              </a:rPr>
              <a:t> </a:t>
            </a:r>
            <a:r>
              <a:rPr sz="2400" i="1" spc="-5" dirty="0">
                <a:latin typeface="Times New Roman"/>
                <a:cs typeface="Times New Roman"/>
              </a:rPr>
              <a:t>bir </a:t>
            </a:r>
            <a:r>
              <a:rPr sz="2400" i="1" dirty="0">
                <a:latin typeface="Times New Roman"/>
                <a:cs typeface="Times New Roman"/>
              </a:rPr>
              <a:t>olaya</a:t>
            </a:r>
            <a:r>
              <a:rPr sz="2400" i="1" spc="10" dirty="0">
                <a:latin typeface="Times New Roman"/>
                <a:cs typeface="Times New Roman"/>
              </a:rPr>
              <a:t> </a:t>
            </a:r>
            <a:r>
              <a:rPr sz="2400" i="1" spc="-5" dirty="0">
                <a:latin typeface="Times New Roman"/>
                <a:cs typeface="Times New Roman"/>
              </a:rPr>
              <a:t>gösterilen</a:t>
            </a:r>
            <a:r>
              <a:rPr sz="2400" i="1" spc="15" dirty="0">
                <a:latin typeface="Times New Roman"/>
                <a:cs typeface="Times New Roman"/>
              </a:rPr>
              <a:t> </a:t>
            </a:r>
            <a:r>
              <a:rPr sz="2400" i="1" spc="-15" dirty="0">
                <a:latin typeface="Times New Roman"/>
                <a:cs typeface="Times New Roman"/>
              </a:rPr>
              <a:t>tepkilerdeki</a:t>
            </a:r>
            <a:r>
              <a:rPr sz="2400" i="1" spc="25" dirty="0">
                <a:latin typeface="Times New Roman"/>
                <a:cs typeface="Times New Roman"/>
              </a:rPr>
              <a:t> </a:t>
            </a:r>
            <a:r>
              <a:rPr sz="2400" i="1" spc="-5" dirty="0">
                <a:latin typeface="Times New Roman"/>
                <a:cs typeface="Times New Roman"/>
              </a:rPr>
              <a:t>benzerlikler ve</a:t>
            </a:r>
            <a:r>
              <a:rPr sz="2400" i="1" dirty="0">
                <a:latin typeface="Times New Roman"/>
                <a:cs typeface="Times New Roman"/>
              </a:rPr>
              <a:t> farklılıklar?</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469265" indent="-457200">
              <a:lnSpc>
                <a:spcPct val="100000"/>
              </a:lnSpc>
              <a:buFont typeface="Arial MT"/>
              <a:buChar char="•"/>
              <a:tabLst>
                <a:tab pos="469265" algn="l"/>
                <a:tab pos="469900" algn="l"/>
              </a:tabLst>
            </a:pPr>
            <a:r>
              <a:rPr sz="2400" i="1" dirty="0">
                <a:latin typeface="Times New Roman"/>
                <a:cs typeface="Times New Roman"/>
              </a:rPr>
              <a:t>2020</a:t>
            </a:r>
            <a:r>
              <a:rPr sz="2400" i="1" spc="-50" dirty="0">
                <a:latin typeface="Times New Roman"/>
                <a:cs typeface="Times New Roman"/>
              </a:rPr>
              <a:t> </a:t>
            </a:r>
            <a:r>
              <a:rPr sz="2400" i="1" dirty="0">
                <a:latin typeface="Times New Roman"/>
                <a:cs typeface="Times New Roman"/>
              </a:rPr>
              <a:t>pandemisi…</a:t>
            </a:r>
            <a:endParaRPr sz="24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3224" y="737692"/>
            <a:ext cx="995172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2.</a:t>
            </a:r>
            <a:r>
              <a:rPr i="0" dirty="0">
                <a:latin typeface="Times New Roman"/>
                <a:cs typeface="Times New Roman"/>
              </a:rPr>
              <a:t> </a:t>
            </a:r>
            <a:r>
              <a:rPr i="0" spc="-5" dirty="0">
                <a:latin typeface="Times New Roman"/>
                <a:cs typeface="Times New Roman"/>
              </a:rPr>
              <a:t>‘Kişilik’</a:t>
            </a:r>
            <a:r>
              <a:rPr i="0" spc="-290" dirty="0">
                <a:latin typeface="Times New Roman"/>
                <a:cs typeface="Times New Roman"/>
              </a:rPr>
              <a:t> </a:t>
            </a:r>
            <a:r>
              <a:rPr i="0" spc="-5" dirty="0">
                <a:latin typeface="Times New Roman"/>
                <a:cs typeface="Times New Roman"/>
              </a:rPr>
              <a:t>kavramının günlük</a:t>
            </a:r>
            <a:r>
              <a:rPr i="0" dirty="0">
                <a:latin typeface="Times New Roman"/>
                <a:cs typeface="Times New Roman"/>
              </a:rPr>
              <a:t> yaşama</a:t>
            </a:r>
            <a:r>
              <a:rPr i="0" spc="-5" dirty="0">
                <a:latin typeface="Times New Roman"/>
                <a:cs typeface="Times New Roman"/>
              </a:rPr>
              <a:t> yansımaları</a:t>
            </a:r>
          </a:p>
        </p:txBody>
      </p:sp>
      <p:sp>
        <p:nvSpPr>
          <p:cNvPr id="3" name="object 3"/>
          <p:cNvSpPr txBox="1"/>
          <p:nvPr/>
        </p:nvSpPr>
        <p:spPr>
          <a:xfrm>
            <a:off x="903224" y="1658492"/>
            <a:ext cx="7065009" cy="757555"/>
          </a:xfrm>
          <a:prstGeom prst="rect">
            <a:avLst/>
          </a:prstGeom>
        </p:spPr>
        <p:txBody>
          <a:bodyPr vert="horz" wrap="square" lIns="0" tIns="12700" rIns="0" bIns="0" rtlCol="0">
            <a:spAutoFit/>
          </a:bodyPr>
          <a:lstStyle/>
          <a:p>
            <a:pPr marL="356870" indent="-344805">
              <a:lnSpc>
                <a:spcPct val="100000"/>
              </a:lnSpc>
              <a:spcBef>
                <a:spcPts val="100"/>
              </a:spcBef>
              <a:buFont typeface="Arial MT"/>
              <a:buChar char="•"/>
              <a:tabLst>
                <a:tab pos="356870" algn="l"/>
                <a:tab pos="357505" algn="l"/>
              </a:tabLst>
            </a:pPr>
            <a:r>
              <a:rPr sz="2400" dirty="0">
                <a:latin typeface="Times New Roman"/>
                <a:cs typeface="Times New Roman"/>
              </a:rPr>
              <a:t>‘Kişiliksiz’/</a:t>
            </a:r>
            <a:r>
              <a:rPr sz="2400" spc="-45" dirty="0">
                <a:latin typeface="Times New Roman"/>
                <a:cs typeface="Times New Roman"/>
              </a:rPr>
              <a:t> </a:t>
            </a:r>
            <a:r>
              <a:rPr sz="2400" spc="-5" dirty="0">
                <a:latin typeface="Times New Roman"/>
                <a:cs typeface="Times New Roman"/>
              </a:rPr>
              <a:t>‘Çok</a:t>
            </a:r>
            <a:r>
              <a:rPr sz="2400" spc="5" dirty="0">
                <a:latin typeface="Times New Roman"/>
                <a:cs typeface="Times New Roman"/>
              </a:rPr>
              <a:t> </a:t>
            </a:r>
            <a:r>
              <a:rPr sz="2400" dirty="0">
                <a:latin typeface="Times New Roman"/>
                <a:cs typeface="Times New Roman"/>
              </a:rPr>
              <a:t>kişilikli</a:t>
            </a:r>
            <a:r>
              <a:rPr sz="2400" spc="-35" dirty="0">
                <a:latin typeface="Times New Roman"/>
                <a:cs typeface="Times New Roman"/>
              </a:rPr>
              <a:t> </a:t>
            </a:r>
            <a:r>
              <a:rPr sz="2400" dirty="0">
                <a:latin typeface="Times New Roman"/>
                <a:cs typeface="Times New Roman"/>
              </a:rPr>
              <a:t>bir insan…’</a:t>
            </a:r>
            <a:r>
              <a:rPr sz="2400" spc="-180" dirty="0">
                <a:latin typeface="Times New Roman"/>
                <a:cs typeface="Times New Roman"/>
              </a:rPr>
              <a:t> </a:t>
            </a:r>
            <a:r>
              <a:rPr sz="2400" spc="-10" dirty="0">
                <a:latin typeface="Times New Roman"/>
                <a:cs typeface="Times New Roman"/>
              </a:rPr>
              <a:t>(Değerlendirici)</a:t>
            </a:r>
            <a:endParaRPr sz="2400">
              <a:latin typeface="Times New Roman"/>
              <a:cs typeface="Times New Roman"/>
            </a:endParaRPr>
          </a:p>
          <a:p>
            <a:pPr marL="356870" indent="-344805">
              <a:lnSpc>
                <a:spcPct val="100000"/>
              </a:lnSpc>
              <a:buFont typeface="Arial MT"/>
              <a:buChar char="•"/>
              <a:tabLst>
                <a:tab pos="356870" algn="l"/>
                <a:tab pos="357505" algn="l"/>
              </a:tabLst>
            </a:pPr>
            <a:r>
              <a:rPr sz="2400" spc="-10" dirty="0">
                <a:latin typeface="Times New Roman"/>
                <a:cs typeface="Times New Roman"/>
              </a:rPr>
              <a:t>‘Saldırgan’,</a:t>
            </a:r>
            <a:r>
              <a:rPr sz="2400" spc="30" dirty="0">
                <a:latin typeface="Times New Roman"/>
                <a:cs typeface="Times New Roman"/>
              </a:rPr>
              <a:t> </a:t>
            </a:r>
            <a:r>
              <a:rPr sz="2400" spc="-10" dirty="0">
                <a:latin typeface="Times New Roman"/>
                <a:cs typeface="Times New Roman"/>
              </a:rPr>
              <a:t>‘Uyumlu’,</a:t>
            </a:r>
            <a:r>
              <a:rPr sz="2400" spc="60" dirty="0">
                <a:latin typeface="Times New Roman"/>
                <a:cs typeface="Times New Roman"/>
              </a:rPr>
              <a:t> </a:t>
            </a:r>
            <a:r>
              <a:rPr sz="2400" spc="-10" dirty="0">
                <a:latin typeface="Times New Roman"/>
                <a:cs typeface="Times New Roman"/>
              </a:rPr>
              <a:t>‘Utangaç’</a:t>
            </a:r>
            <a:r>
              <a:rPr sz="2400" spc="-135" dirty="0">
                <a:latin typeface="Times New Roman"/>
                <a:cs typeface="Times New Roman"/>
              </a:rPr>
              <a:t> </a:t>
            </a:r>
            <a:r>
              <a:rPr sz="2400" spc="-10" dirty="0">
                <a:latin typeface="Times New Roman"/>
                <a:cs typeface="Times New Roman"/>
              </a:rPr>
              <a:t>(Betimleyici)</a:t>
            </a:r>
            <a:endParaRPr sz="2400">
              <a:latin typeface="Times New Roman"/>
              <a:cs typeface="Times New Roman"/>
            </a:endParaRPr>
          </a:p>
        </p:txBody>
      </p:sp>
      <p:pic>
        <p:nvPicPr>
          <p:cNvPr id="4" name="object 4"/>
          <p:cNvPicPr/>
          <p:nvPr/>
        </p:nvPicPr>
        <p:blipFill>
          <a:blip r:embed="rId2" cstate="print"/>
          <a:stretch>
            <a:fillRect/>
          </a:stretch>
        </p:blipFill>
        <p:spPr>
          <a:xfrm>
            <a:off x="3730752" y="3044951"/>
            <a:ext cx="4730496" cy="3291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4501" y="1627759"/>
            <a:ext cx="5791100" cy="4082415"/>
          </a:xfrm>
          <a:prstGeom prst="rect">
            <a:avLst/>
          </a:prstGeom>
        </p:spPr>
        <p:txBody>
          <a:bodyPr vert="horz" wrap="square" lIns="0" tIns="12700" rIns="0" bIns="0" rtlCol="0">
            <a:spAutoFit/>
          </a:bodyPr>
          <a:lstStyle/>
          <a:p>
            <a:pPr marL="12700">
              <a:lnSpc>
                <a:spcPct val="100000"/>
              </a:lnSpc>
              <a:spcBef>
                <a:spcPts val="100"/>
              </a:spcBef>
            </a:pPr>
            <a:r>
              <a:rPr sz="2400" b="1" i="1" dirty="0">
                <a:solidFill>
                  <a:srgbClr val="FF0000"/>
                </a:solidFill>
                <a:latin typeface="Times New Roman"/>
                <a:cs typeface="Times New Roman"/>
              </a:rPr>
              <a:t>Atasözleri…</a:t>
            </a:r>
            <a:endParaRPr sz="2400" dirty="0">
              <a:latin typeface="Times New Roman"/>
              <a:cs typeface="Times New Roman"/>
            </a:endParaRPr>
          </a:p>
          <a:p>
            <a:pPr>
              <a:lnSpc>
                <a:spcPct val="100000"/>
              </a:lnSpc>
              <a:spcBef>
                <a:spcPts val="5"/>
              </a:spcBef>
            </a:pPr>
            <a:endParaRPr sz="2300" dirty="0">
              <a:latin typeface="Times New Roman"/>
              <a:cs typeface="Times New Roman"/>
            </a:endParaRPr>
          </a:p>
          <a:p>
            <a:pPr marL="12700">
              <a:lnSpc>
                <a:spcPct val="100000"/>
              </a:lnSpc>
            </a:pPr>
            <a:r>
              <a:rPr sz="2200" spc="-5" dirty="0">
                <a:latin typeface="Times New Roman"/>
                <a:cs typeface="Times New Roman"/>
              </a:rPr>
              <a:t>«Düğüne</a:t>
            </a:r>
            <a:r>
              <a:rPr sz="2200" spc="50" dirty="0">
                <a:latin typeface="Times New Roman"/>
                <a:cs typeface="Times New Roman"/>
              </a:rPr>
              <a:t> </a:t>
            </a:r>
            <a:r>
              <a:rPr sz="2200" spc="-5" dirty="0">
                <a:latin typeface="Times New Roman"/>
                <a:cs typeface="Times New Roman"/>
              </a:rPr>
              <a:t>gider</a:t>
            </a:r>
            <a:r>
              <a:rPr sz="2200" spc="60" dirty="0">
                <a:latin typeface="Times New Roman"/>
                <a:cs typeface="Times New Roman"/>
              </a:rPr>
              <a:t> </a:t>
            </a:r>
            <a:r>
              <a:rPr sz="2200" dirty="0">
                <a:latin typeface="Times New Roman"/>
                <a:cs typeface="Times New Roman"/>
              </a:rPr>
              <a:t>zurna</a:t>
            </a:r>
            <a:r>
              <a:rPr sz="2200" spc="25" dirty="0">
                <a:latin typeface="Times New Roman"/>
                <a:cs typeface="Times New Roman"/>
              </a:rPr>
              <a:t> </a:t>
            </a:r>
            <a:r>
              <a:rPr sz="2200" spc="-5" dirty="0">
                <a:latin typeface="Times New Roman"/>
                <a:cs typeface="Times New Roman"/>
              </a:rPr>
              <a:t>beğenmez,</a:t>
            </a:r>
            <a:r>
              <a:rPr sz="2200" spc="45" dirty="0">
                <a:latin typeface="Times New Roman"/>
                <a:cs typeface="Times New Roman"/>
              </a:rPr>
              <a:t> </a:t>
            </a:r>
            <a:r>
              <a:rPr sz="2200" spc="-5" dirty="0">
                <a:latin typeface="Times New Roman"/>
                <a:cs typeface="Times New Roman"/>
              </a:rPr>
              <a:t>hamama</a:t>
            </a:r>
            <a:r>
              <a:rPr sz="2200" spc="50" dirty="0">
                <a:latin typeface="Times New Roman"/>
                <a:cs typeface="Times New Roman"/>
              </a:rPr>
              <a:t> </a:t>
            </a:r>
            <a:r>
              <a:rPr sz="2200" spc="-5" dirty="0">
                <a:latin typeface="Times New Roman"/>
                <a:cs typeface="Times New Roman"/>
              </a:rPr>
              <a:t>gider</a:t>
            </a:r>
            <a:endParaRPr sz="2200" dirty="0">
              <a:latin typeface="Times New Roman"/>
              <a:cs typeface="Times New Roman"/>
            </a:endParaRPr>
          </a:p>
          <a:p>
            <a:pPr marL="12700">
              <a:lnSpc>
                <a:spcPct val="100000"/>
              </a:lnSpc>
            </a:pPr>
            <a:r>
              <a:rPr sz="2200" spc="-5" dirty="0">
                <a:latin typeface="Times New Roman"/>
                <a:cs typeface="Times New Roman"/>
              </a:rPr>
              <a:t>kurna</a:t>
            </a:r>
            <a:r>
              <a:rPr sz="2200" spc="-25" dirty="0">
                <a:latin typeface="Times New Roman"/>
                <a:cs typeface="Times New Roman"/>
              </a:rPr>
              <a:t> </a:t>
            </a:r>
            <a:r>
              <a:rPr sz="2200" spc="-5" dirty="0">
                <a:latin typeface="Times New Roman"/>
                <a:cs typeface="Times New Roman"/>
              </a:rPr>
              <a:t>beğenmez»</a:t>
            </a:r>
            <a:endParaRPr sz="2200" dirty="0">
              <a:latin typeface="Times New Roman"/>
              <a:cs typeface="Times New Roman"/>
            </a:endParaRPr>
          </a:p>
          <a:p>
            <a:pPr marL="12700">
              <a:lnSpc>
                <a:spcPct val="100000"/>
              </a:lnSpc>
            </a:pPr>
            <a:r>
              <a:rPr sz="2200" spc="-10" dirty="0">
                <a:latin typeface="Times New Roman"/>
                <a:cs typeface="Times New Roman"/>
              </a:rPr>
              <a:t>«Dediği</a:t>
            </a:r>
            <a:r>
              <a:rPr sz="2200" spc="30" dirty="0">
                <a:latin typeface="Times New Roman"/>
                <a:cs typeface="Times New Roman"/>
              </a:rPr>
              <a:t> </a:t>
            </a:r>
            <a:r>
              <a:rPr sz="2200" spc="5" dirty="0">
                <a:latin typeface="Times New Roman"/>
                <a:cs typeface="Times New Roman"/>
              </a:rPr>
              <a:t>dedik</a:t>
            </a:r>
            <a:r>
              <a:rPr sz="2200" spc="-30" dirty="0">
                <a:latin typeface="Times New Roman"/>
                <a:cs typeface="Times New Roman"/>
              </a:rPr>
              <a:t> </a:t>
            </a:r>
            <a:r>
              <a:rPr sz="2200" dirty="0">
                <a:latin typeface="Times New Roman"/>
                <a:cs typeface="Times New Roman"/>
              </a:rPr>
              <a:t>çaldığı</a:t>
            </a:r>
            <a:r>
              <a:rPr sz="2200" spc="-45" dirty="0">
                <a:latin typeface="Times New Roman"/>
                <a:cs typeface="Times New Roman"/>
              </a:rPr>
              <a:t> </a:t>
            </a:r>
            <a:r>
              <a:rPr sz="2200" spc="-5" dirty="0">
                <a:latin typeface="Times New Roman"/>
                <a:cs typeface="Times New Roman"/>
              </a:rPr>
              <a:t>düdük»</a:t>
            </a:r>
            <a:endParaRPr sz="2200" dirty="0">
              <a:latin typeface="Times New Roman"/>
              <a:cs typeface="Times New Roman"/>
            </a:endParaRPr>
          </a:p>
          <a:p>
            <a:pPr marL="12700">
              <a:lnSpc>
                <a:spcPct val="100000"/>
              </a:lnSpc>
            </a:pPr>
            <a:r>
              <a:rPr sz="2200" dirty="0">
                <a:latin typeface="Times New Roman"/>
                <a:cs typeface="Times New Roman"/>
              </a:rPr>
              <a:t>«Elin</a:t>
            </a:r>
            <a:r>
              <a:rPr sz="2200" spc="330" dirty="0">
                <a:latin typeface="Times New Roman"/>
                <a:cs typeface="Times New Roman"/>
              </a:rPr>
              <a:t> </a:t>
            </a:r>
            <a:r>
              <a:rPr sz="2200" spc="-5" dirty="0">
                <a:latin typeface="Times New Roman"/>
                <a:cs typeface="Times New Roman"/>
              </a:rPr>
              <a:t>gözündeki</a:t>
            </a:r>
            <a:r>
              <a:rPr sz="2200" spc="345" dirty="0">
                <a:latin typeface="Times New Roman"/>
                <a:cs typeface="Times New Roman"/>
              </a:rPr>
              <a:t> </a:t>
            </a:r>
            <a:r>
              <a:rPr sz="2200" spc="5" dirty="0">
                <a:latin typeface="Times New Roman"/>
                <a:cs typeface="Times New Roman"/>
              </a:rPr>
              <a:t>çöpü</a:t>
            </a:r>
            <a:r>
              <a:rPr sz="2200" spc="330" dirty="0">
                <a:latin typeface="Times New Roman"/>
                <a:cs typeface="Times New Roman"/>
              </a:rPr>
              <a:t> </a:t>
            </a:r>
            <a:r>
              <a:rPr sz="2200" spc="-20" dirty="0">
                <a:latin typeface="Times New Roman"/>
                <a:cs typeface="Times New Roman"/>
              </a:rPr>
              <a:t>görür,</a:t>
            </a:r>
            <a:r>
              <a:rPr sz="2200" spc="330" dirty="0">
                <a:latin typeface="Times New Roman"/>
                <a:cs typeface="Times New Roman"/>
              </a:rPr>
              <a:t> </a:t>
            </a:r>
            <a:r>
              <a:rPr sz="2200" spc="-5" dirty="0">
                <a:latin typeface="Times New Roman"/>
                <a:cs typeface="Times New Roman"/>
              </a:rPr>
              <a:t>kendi</a:t>
            </a:r>
            <a:r>
              <a:rPr sz="2200" spc="340" dirty="0">
                <a:latin typeface="Times New Roman"/>
                <a:cs typeface="Times New Roman"/>
              </a:rPr>
              <a:t> </a:t>
            </a:r>
            <a:r>
              <a:rPr sz="2200" spc="-5" dirty="0">
                <a:latin typeface="Times New Roman"/>
                <a:cs typeface="Times New Roman"/>
              </a:rPr>
              <a:t>gözündeki</a:t>
            </a:r>
            <a:endParaRPr sz="2200" dirty="0">
              <a:latin typeface="Times New Roman"/>
              <a:cs typeface="Times New Roman"/>
            </a:endParaRPr>
          </a:p>
          <a:p>
            <a:pPr marL="12700">
              <a:lnSpc>
                <a:spcPct val="100000"/>
              </a:lnSpc>
              <a:spcBef>
                <a:spcPts val="5"/>
              </a:spcBef>
            </a:pPr>
            <a:r>
              <a:rPr sz="2200" spc="-5" dirty="0">
                <a:latin typeface="Times New Roman"/>
                <a:cs typeface="Times New Roman"/>
              </a:rPr>
              <a:t>merteği</a:t>
            </a:r>
            <a:r>
              <a:rPr sz="2200" spc="-15" dirty="0">
                <a:latin typeface="Times New Roman"/>
                <a:cs typeface="Times New Roman"/>
              </a:rPr>
              <a:t> </a:t>
            </a:r>
            <a:r>
              <a:rPr sz="2200" spc="-10" dirty="0">
                <a:latin typeface="Times New Roman"/>
                <a:cs typeface="Times New Roman"/>
              </a:rPr>
              <a:t>görmez»</a:t>
            </a:r>
            <a:endParaRPr sz="2200" dirty="0">
              <a:latin typeface="Times New Roman"/>
              <a:cs typeface="Times New Roman"/>
            </a:endParaRPr>
          </a:p>
          <a:p>
            <a:pPr marL="12700">
              <a:lnSpc>
                <a:spcPct val="100000"/>
              </a:lnSpc>
            </a:pPr>
            <a:r>
              <a:rPr sz="2200" spc="-10" dirty="0">
                <a:latin typeface="Times New Roman"/>
                <a:cs typeface="Times New Roman"/>
              </a:rPr>
              <a:t>«Güneş</a:t>
            </a:r>
            <a:r>
              <a:rPr sz="2200" spc="25" dirty="0">
                <a:latin typeface="Times New Roman"/>
                <a:cs typeface="Times New Roman"/>
              </a:rPr>
              <a:t> </a:t>
            </a:r>
            <a:r>
              <a:rPr sz="2200" spc="5" dirty="0">
                <a:latin typeface="Times New Roman"/>
                <a:cs typeface="Times New Roman"/>
              </a:rPr>
              <a:t>olsa</a:t>
            </a:r>
            <a:r>
              <a:rPr sz="2200" spc="-45" dirty="0">
                <a:latin typeface="Times New Roman"/>
                <a:cs typeface="Times New Roman"/>
              </a:rPr>
              <a:t> </a:t>
            </a:r>
            <a:r>
              <a:rPr sz="2200" spc="-5" dirty="0">
                <a:latin typeface="Times New Roman"/>
                <a:cs typeface="Times New Roman"/>
              </a:rPr>
              <a:t>kimsenin</a:t>
            </a:r>
            <a:r>
              <a:rPr sz="2200" spc="5" dirty="0">
                <a:latin typeface="Times New Roman"/>
                <a:cs typeface="Times New Roman"/>
              </a:rPr>
              <a:t> </a:t>
            </a:r>
            <a:r>
              <a:rPr sz="2200" dirty="0">
                <a:latin typeface="Times New Roman"/>
                <a:cs typeface="Times New Roman"/>
              </a:rPr>
              <a:t>mendilini</a:t>
            </a:r>
            <a:r>
              <a:rPr sz="2200" spc="-35" dirty="0">
                <a:latin typeface="Times New Roman"/>
                <a:cs typeface="Times New Roman"/>
              </a:rPr>
              <a:t> </a:t>
            </a:r>
            <a:r>
              <a:rPr sz="2200" spc="-5" dirty="0">
                <a:latin typeface="Times New Roman"/>
                <a:cs typeface="Times New Roman"/>
              </a:rPr>
              <a:t>kurutmaz»</a:t>
            </a:r>
            <a:endParaRPr sz="2200" dirty="0">
              <a:latin typeface="Times New Roman"/>
              <a:cs typeface="Times New Roman"/>
            </a:endParaRPr>
          </a:p>
          <a:p>
            <a:pPr marL="12700">
              <a:lnSpc>
                <a:spcPct val="100000"/>
              </a:lnSpc>
              <a:tabLst>
                <a:tab pos="948055" algn="l"/>
                <a:tab pos="1682750" algn="l"/>
                <a:tab pos="2430145" algn="l"/>
                <a:tab pos="3445510" algn="l"/>
                <a:tab pos="4463415" algn="l"/>
              </a:tabLst>
            </a:pPr>
            <a:r>
              <a:rPr sz="2200" spc="-10" dirty="0">
                <a:latin typeface="Times New Roman"/>
                <a:cs typeface="Times New Roman"/>
              </a:rPr>
              <a:t>«Deve	</a:t>
            </a:r>
            <a:r>
              <a:rPr sz="2200" spc="-5" dirty="0">
                <a:latin typeface="Times New Roman"/>
                <a:cs typeface="Times New Roman"/>
              </a:rPr>
              <a:t>kuşu	</a:t>
            </a:r>
            <a:r>
              <a:rPr sz="2200" spc="-10" dirty="0">
                <a:latin typeface="Times New Roman"/>
                <a:cs typeface="Times New Roman"/>
              </a:rPr>
              <a:t>yüke	</a:t>
            </a:r>
            <a:r>
              <a:rPr sz="2200" spc="-5" dirty="0">
                <a:latin typeface="Times New Roman"/>
                <a:cs typeface="Times New Roman"/>
              </a:rPr>
              <a:t>gelince	</a:t>
            </a:r>
            <a:r>
              <a:rPr sz="2200" spc="-10" dirty="0">
                <a:latin typeface="Times New Roman"/>
                <a:cs typeface="Times New Roman"/>
              </a:rPr>
              <a:t>kuşum,	</a:t>
            </a:r>
            <a:r>
              <a:rPr sz="2200" spc="-5" dirty="0">
                <a:latin typeface="Times New Roman"/>
                <a:cs typeface="Times New Roman"/>
              </a:rPr>
              <a:t>uçmaya</a:t>
            </a:r>
            <a:endParaRPr sz="2200" dirty="0">
              <a:latin typeface="Times New Roman"/>
              <a:cs typeface="Times New Roman"/>
            </a:endParaRPr>
          </a:p>
          <a:p>
            <a:pPr marL="12700">
              <a:lnSpc>
                <a:spcPct val="100000"/>
              </a:lnSpc>
            </a:pPr>
            <a:r>
              <a:rPr sz="2200" dirty="0">
                <a:latin typeface="Times New Roman"/>
                <a:cs typeface="Times New Roman"/>
              </a:rPr>
              <a:t>gelince</a:t>
            </a:r>
            <a:r>
              <a:rPr sz="2200" spc="-30" dirty="0">
                <a:latin typeface="Times New Roman"/>
                <a:cs typeface="Times New Roman"/>
              </a:rPr>
              <a:t> </a:t>
            </a:r>
            <a:r>
              <a:rPr sz="2200" spc="-5" dirty="0">
                <a:latin typeface="Times New Roman"/>
                <a:cs typeface="Times New Roman"/>
              </a:rPr>
              <a:t>deveyim</a:t>
            </a:r>
            <a:r>
              <a:rPr sz="2200" spc="-25" dirty="0">
                <a:latin typeface="Times New Roman"/>
                <a:cs typeface="Times New Roman"/>
              </a:rPr>
              <a:t> </a:t>
            </a:r>
            <a:r>
              <a:rPr sz="2200" spc="5" dirty="0">
                <a:latin typeface="Times New Roman"/>
                <a:cs typeface="Times New Roman"/>
              </a:rPr>
              <a:t>der»</a:t>
            </a:r>
            <a:endParaRPr sz="2200" dirty="0">
              <a:latin typeface="Times New Roman"/>
              <a:cs typeface="Times New Roman"/>
            </a:endParaRPr>
          </a:p>
          <a:p>
            <a:pPr marL="12700">
              <a:lnSpc>
                <a:spcPct val="100000"/>
              </a:lnSpc>
              <a:spcBef>
                <a:spcPts val="5"/>
              </a:spcBef>
            </a:pPr>
            <a:r>
              <a:rPr sz="2200" spc="-15" dirty="0">
                <a:latin typeface="Times New Roman"/>
                <a:cs typeface="Times New Roman"/>
              </a:rPr>
              <a:t>«Can</a:t>
            </a:r>
            <a:r>
              <a:rPr sz="2200" spc="15" dirty="0">
                <a:latin typeface="Times New Roman"/>
                <a:cs typeface="Times New Roman"/>
              </a:rPr>
              <a:t> </a:t>
            </a:r>
            <a:r>
              <a:rPr sz="2200" dirty="0">
                <a:latin typeface="Times New Roman"/>
                <a:cs typeface="Times New Roman"/>
              </a:rPr>
              <a:t>çıkar</a:t>
            </a:r>
            <a:r>
              <a:rPr sz="2200" spc="-20" dirty="0">
                <a:latin typeface="Times New Roman"/>
                <a:cs typeface="Times New Roman"/>
              </a:rPr>
              <a:t> </a:t>
            </a:r>
            <a:r>
              <a:rPr sz="2200" dirty="0">
                <a:latin typeface="Times New Roman"/>
                <a:cs typeface="Times New Roman"/>
              </a:rPr>
              <a:t>huy</a:t>
            </a:r>
            <a:r>
              <a:rPr sz="2200" spc="-5" dirty="0">
                <a:latin typeface="Times New Roman"/>
                <a:cs typeface="Times New Roman"/>
              </a:rPr>
              <a:t> </a:t>
            </a:r>
            <a:r>
              <a:rPr sz="2200" spc="-10" dirty="0">
                <a:latin typeface="Times New Roman"/>
                <a:cs typeface="Times New Roman"/>
              </a:rPr>
              <a:t>çıkmaz»</a:t>
            </a:r>
            <a:endParaRPr sz="2200" dirty="0">
              <a:latin typeface="Times New Roman"/>
              <a:cs typeface="Times New Roman"/>
            </a:endParaRPr>
          </a:p>
          <a:p>
            <a:pPr marL="12700">
              <a:lnSpc>
                <a:spcPct val="100000"/>
              </a:lnSpc>
            </a:pPr>
            <a:r>
              <a:rPr sz="2200" spc="-15" dirty="0">
                <a:latin typeface="Times New Roman"/>
                <a:cs typeface="Times New Roman"/>
              </a:rPr>
              <a:t>«Beş</a:t>
            </a:r>
            <a:r>
              <a:rPr sz="2200" spc="20" dirty="0">
                <a:latin typeface="Times New Roman"/>
                <a:cs typeface="Times New Roman"/>
              </a:rPr>
              <a:t> </a:t>
            </a:r>
            <a:r>
              <a:rPr sz="2200" spc="-5" dirty="0">
                <a:latin typeface="Times New Roman"/>
                <a:cs typeface="Times New Roman"/>
              </a:rPr>
              <a:t>parmak</a:t>
            </a:r>
            <a:r>
              <a:rPr sz="2200" dirty="0">
                <a:latin typeface="Times New Roman"/>
                <a:cs typeface="Times New Roman"/>
              </a:rPr>
              <a:t> beşi</a:t>
            </a:r>
            <a:r>
              <a:rPr sz="2200" spc="-35" dirty="0">
                <a:latin typeface="Times New Roman"/>
                <a:cs typeface="Times New Roman"/>
              </a:rPr>
              <a:t> </a:t>
            </a:r>
            <a:r>
              <a:rPr sz="2200" spc="5" dirty="0">
                <a:latin typeface="Times New Roman"/>
                <a:cs typeface="Times New Roman"/>
              </a:rPr>
              <a:t>bir</a:t>
            </a:r>
            <a:r>
              <a:rPr sz="2200" spc="-20" dirty="0">
                <a:latin typeface="Times New Roman"/>
                <a:cs typeface="Times New Roman"/>
              </a:rPr>
              <a:t> </a:t>
            </a:r>
            <a:r>
              <a:rPr sz="2200" dirty="0">
                <a:latin typeface="Times New Roman"/>
                <a:cs typeface="Times New Roman"/>
              </a:rPr>
              <a:t>değil»</a:t>
            </a:r>
          </a:p>
        </p:txBody>
      </p:sp>
      <p:sp>
        <p:nvSpPr>
          <p:cNvPr id="3" name="object 3"/>
          <p:cNvSpPr txBox="1"/>
          <p:nvPr/>
        </p:nvSpPr>
        <p:spPr>
          <a:xfrm>
            <a:off x="7467600" y="2301426"/>
            <a:ext cx="4199255" cy="3381375"/>
          </a:xfrm>
          <a:prstGeom prst="rect">
            <a:avLst/>
          </a:prstGeom>
        </p:spPr>
        <p:txBody>
          <a:bodyPr vert="horz" wrap="square" lIns="0" tIns="13970" rIns="0" bIns="0" rtlCol="0">
            <a:spAutoFit/>
          </a:bodyPr>
          <a:lstStyle/>
          <a:p>
            <a:pPr marL="12700">
              <a:lnSpc>
                <a:spcPct val="100000"/>
              </a:lnSpc>
              <a:spcBef>
                <a:spcPts val="110"/>
              </a:spcBef>
            </a:pPr>
            <a:r>
              <a:rPr sz="2200" spc="-5" dirty="0">
                <a:latin typeface="Times New Roman"/>
                <a:cs typeface="Times New Roman"/>
              </a:rPr>
              <a:t>Sevgide</a:t>
            </a:r>
            <a:r>
              <a:rPr sz="2200" spc="-15" dirty="0">
                <a:latin typeface="Times New Roman"/>
                <a:cs typeface="Times New Roman"/>
              </a:rPr>
              <a:t> </a:t>
            </a:r>
            <a:r>
              <a:rPr sz="2200" spc="-5" dirty="0">
                <a:latin typeface="Times New Roman"/>
                <a:cs typeface="Times New Roman"/>
              </a:rPr>
              <a:t>güneş</a:t>
            </a:r>
            <a:r>
              <a:rPr sz="2200" spc="-10" dirty="0">
                <a:latin typeface="Times New Roman"/>
                <a:cs typeface="Times New Roman"/>
              </a:rPr>
              <a:t> </a:t>
            </a:r>
            <a:r>
              <a:rPr sz="2200" spc="-5" dirty="0">
                <a:latin typeface="Times New Roman"/>
                <a:cs typeface="Times New Roman"/>
              </a:rPr>
              <a:t>gibi</a:t>
            </a:r>
            <a:r>
              <a:rPr sz="2200" spc="-30" dirty="0">
                <a:latin typeface="Times New Roman"/>
                <a:cs typeface="Times New Roman"/>
              </a:rPr>
              <a:t> </a:t>
            </a:r>
            <a:r>
              <a:rPr sz="2200" spc="5" dirty="0">
                <a:latin typeface="Times New Roman"/>
                <a:cs typeface="Times New Roman"/>
              </a:rPr>
              <a:t>ol.</a:t>
            </a:r>
            <a:endParaRPr sz="2200" dirty="0">
              <a:latin typeface="Times New Roman"/>
              <a:cs typeface="Times New Roman"/>
            </a:endParaRPr>
          </a:p>
          <a:p>
            <a:pPr marL="12700">
              <a:lnSpc>
                <a:spcPct val="100000"/>
              </a:lnSpc>
            </a:pPr>
            <a:r>
              <a:rPr sz="2200" dirty="0">
                <a:latin typeface="Times New Roman"/>
                <a:cs typeface="Times New Roman"/>
              </a:rPr>
              <a:t>Dostluk</a:t>
            </a:r>
            <a:r>
              <a:rPr sz="2200" spc="-55" dirty="0">
                <a:latin typeface="Times New Roman"/>
                <a:cs typeface="Times New Roman"/>
              </a:rPr>
              <a:t> </a:t>
            </a:r>
            <a:r>
              <a:rPr sz="2200" spc="-10" dirty="0">
                <a:latin typeface="Times New Roman"/>
                <a:cs typeface="Times New Roman"/>
              </a:rPr>
              <a:t>ve</a:t>
            </a:r>
            <a:r>
              <a:rPr sz="2200" spc="-5" dirty="0">
                <a:latin typeface="Times New Roman"/>
                <a:cs typeface="Times New Roman"/>
              </a:rPr>
              <a:t> </a:t>
            </a:r>
            <a:r>
              <a:rPr sz="2200" dirty="0">
                <a:latin typeface="Times New Roman"/>
                <a:cs typeface="Times New Roman"/>
              </a:rPr>
              <a:t>kardeşlikte</a:t>
            </a:r>
            <a:r>
              <a:rPr sz="2200" spc="-50" dirty="0">
                <a:latin typeface="Times New Roman"/>
                <a:cs typeface="Times New Roman"/>
              </a:rPr>
              <a:t> </a:t>
            </a:r>
            <a:r>
              <a:rPr sz="2200" dirty="0">
                <a:latin typeface="Times New Roman"/>
                <a:cs typeface="Times New Roman"/>
              </a:rPr>
              <a:t>akarsu</a:t>
            </a:r>
            <a:r>
              <a:rPr sz="2200" spc="-25" dirty="0">
                <a:latin typeface="Times New Roman"/>
                <a:cs typeface="Times New Roman"/>
              </a:rPr>
              <a:t> </a:t>
            </a:r>
            <a:r>
              <a:rPr sz="2200" spc="-5" dirty="0">
                <a:latin typeface="Times New Roman"/>
                <a:cs typeface="Times New Roman"/>
              </a:rPr>
              <a:t>gibi</a:t>
            </a:r>
            <a:r>
              <a:rPr sz="2200" spc="10" dirty="0">
                <a:latin typeface="Times New Roman"/>
                <a:cs typeface="Times New Roman"/>
              </a:rPr>
              <a:t> </a:t>
            </a:r>
            <a:r>
              <a:rPr sz="2200" dirty="0">
                <a:latin typeface="Times New Roman"/>
                <a:cs typeface="Times New Roman"/>
              </a:rPr>
              <a:t>ol.</a:t>
            </a:r>
          </a:p>
          <a:p>
            <a:pPr marL="12700">
              <a:lnSpc>
                <a:spcPct val="100000"/>
              </a:lnSpc>
            </a:pPr>
            <a:r>
              <a:rPr sz="2200" dirty="0">
                <a:latin typeface="Times New Roman"/>
                <a:cs typeface="Times New Roman"/>
              </a:rPr>
              <a:t>Hataları</a:t>
            </a:r>
            <a:r>
              <a:rPr sz="2200" spc="-65" dirty="0">
                <a:latin typeface="Times New Roman"/>
                <a:cs typeface="Times New Roman"/>
              </a:rPr>
              <a:t> </a:t>
            </a:r>
            <a:r>
              <a:rPr sz="2200" spc="-5" dirty="0">
                <a:latin typeface="Times New Roman"/>
                <a:cs typeface="Times New Roman"/>
              </a:rPr>
              <a:t>örtmede</a:t>
            </a:r>
            <a:r>
              <a:rPr sz="2200" dirty="0">
                <a:latin typeface="Times New Roman"/>
                <a:cs typeface="Times New Roman"/>
              </a:rPr>
              <a:t> </a:t>
            </a:r>
            <a:r>
              <a:rPr sz="2200" spc="-5" dirty="0">
                <a:latin typeface="Times New Roman"/>
                <a:cs typeface="Times New Roman"/>
              </a:rPr>
              <a:t>gece</a:t>
            </a:r>
            <a:r>
              <a:rPr sz="2200" spc="-15" dirty="0">
                <a:latin typeface="Times New Roman"/>
                <a:cs typeface="Times New Roman"/>
              </a:rPr>
              <a:t> </a:t>
            </a:r>
            <a:r>
              <a:rPr sz="2200" spc="-5" dirty="0">
                <a:latin typeface="Times New Roman"/>
                <a:cs typeface="Times New Roman"/>
              </a:rPr>
              <a:t>gibi</a:t>
            </a:r>
            <a:r>
              <a:rPr sz="2200" spc="10" dirty="0">
                <a:latin typeface="Times New Roman"/>
                <a:cs typeface="Times New Roman"/>
              </a:rPr>
              <a:t> </a:t>
            </a:r>
            <a:r>
              <a:rPr sz="2200" dirty="0">
                <a:latin typeface="Times New Roman"/>
                <a:cs typeface="Times New Roman"/>
              </a:rPr>
              <a:t>ol.</a:t>
            </a:r>
          </a:p>
          <a:p>
            <a:pPr marL="12700">
              <a:lnSpc>
                <a:spcPct val="100000"/>
              </a:lnSpc>
              <a:spcBef>
                <a:spcPts val="5"/>
              </a:spcBef>
            </a:pPr>
            <a:r>
              <a:rPr sz="2200" spc="-20" dirty="0">
                <a:latin typeface="Times New Roman"/>
                <a:cs typeface="Times New Roman"/>
              </a:rPr>
              <a:t>Tevazuda</a:t>
            </a:r>
            <a:r>
              <a:rPr sz="2200" spc="-35" dirty="0">
                <a:latin typeface="Times New Roman"/>
                <a:cs typeface="Times New Roman"/>
              </a:rPr>
              <a:t> </a:t>
            </a:r>
            <a:r>
              <a:rPr sz="2200" spc="5" dirty="0">
                <a:latin typeface="Times New Roman"/>
                <a:cs typeface="Times New Roman"/>
              </a:rPr>
              <a:t>toprak</a:t>
            </a:r>
            <a:r>
              <a:rPr sz="2200" spc="-55" dirty="0">
                <a:latin typeface="Times New Roman"/>
                <a:cs typeface="Times New Roman"/>
              </a:rPr>
              <a:t> </a:t>
            </a:r>
            <a:r>
              <a:rPr sz="2200" spc="-5" dirty="0">
                <a:latin typeface="Times New Roman"/>
                <a:cs typeface="Times New Roman"/>
              </a:rPr>
              <a:t>gibi </a:t>
            </a:r>
            <a:r>
              <a:rPr sz="2200" dirty="0">
                <a:latin typeface="Times New Roman"/>
                <a:cs typeface="Times New Roman"/>
              </a:rPr>
              <a:t>ol.</a:t>
            </a:r>
          </a:p>
          <a:p>
            <a:pPr marL="12700">
              <a:lnSpc>
                <a:spcPct val="100000"/>
              </a:lnSpc>
            </a:pPr>
            <a:r>
              <a:rPr sz="2200" spc="-5" dirty="0">
                <a:latin typeface="Times New Roman"/>
                <a:cs typeface="Times New Roman"/>
              </a:rPr>
              <a:t>Öfkede</a:t>
            </a:r>
            <a:r>
              <a:rPr sz="2200" spc="-15" dirty="0">
                <a:latin typeface="Times New Roman"/>
                <a:cs typeface="Times New Roman"/>
              </a:rPr>
              <a:t> </a:t>
            </a:r>
            <a:r>
              <a:rPr sz="2200" spc="5" dirty="0">
                <a:latin typeface="Times New Roman"/>
                <a:cs typeface="Times New Roman"/>
              </a:rPr>
              <a:t>ölü</a:t>
            </a:r>
            <a:r>
              <a:rPr sz="2200" spc="-40" dirty="0">
                <a:latin typeface="Times New Roman"/>
                <a:cs typeface="Times New Roman"/>
              </a:rPr>
              <a:t> </a:t>
            </a:r>
            <a:r>
              <a:rPr sz="2200" spc="-5" dirty="0">
                <a:latin typeface="Times New Roman"/>
                <a:cs typeface="Times New Roman"/>
              </a:rPr>
              <a:t>gibi</a:t>
            </a:r>
            <a:r>
              <a:rPr sz="2200" spc="-30" dirty="0">
                <a:latin typeface="Times New Roman"/>
                <a:cs typeface="Times New Roman"/>
              </a:rPr>
              <a:t> </a:t>
            </a:r>
            <a:r>
              <a:rPr sz="2200" spc="5" dirty="0">
                <a:latin typeface="Times New Roman"/>
                <a:cs typeface="Times New Roman"/>
              </a:rPr>
              <a:t>ol.</a:t>
            </a:r>
            <a:endParaRPr sz="2200" dirty="0">
              <a:latin typeface="Times New Roman"/>
              <a:cs typeface="Times New Roman"/>
            </a:endParaRPr>
          </a:p>
          <a:p>
            <a:pPr marL="12700">
              <a:lnSpc>
                <a:spcPct val="100000"/>
              </a:lnSpc>
            </a:pPr>
            <a:r>
              <a:rPr sz="2200" spc="-5" dirty="0">
                <a:latin typeface="Times New Roman"/>
                <a:cs typeface="Times New Roman"/>
              </a:rPr>
              <a:t>Her</a:t>
            </a:r>
            <a:r>
              <a:rPr sz="2200" spc="-30" dirty="0">
                <a:latin typeface="Times New Roman"/>
                <a:cs typeface="Times New Roman"/>
              </a:rPr>
              <a:t> </a:t>
            </a:r>
            <a:r>
              <a:rPr sz="2200" dirty="0">
                <a:latin typeface="Times New Roman"/>
                <a:cs typeface="Times New Roman"/>
              </a:rPr>
              <a:t>ne</a:t>
            </a:r>
            <a:r>
              <a:rPr sz="2200" spc="-15" dirty="0">
                <a:latin typeface="Times New Roman"/>
                <a:cs typeface="Times New Roman"/>
              </a:rPr>
              <a:t> </a:t>
            </a:r>
            <a:r>
              <a:rPr sz="2200" spc="5" dirty="0">
                <a:latin typeface="Times New Roman"/>
                <a:cs typeface="Times New Roman"/>
              </a:rPr>
              <a:t>olursan</a:t>
            </a:r>
            <a:r>
              <a:rPr sz="2200" spc="-65" dirty="0">
                <a:latin typeface="Times New Roman"/>
                <a:cs typeface="Times New Roman"/>
              </a:rPr>
              <a:t> </a:t>
            </a:r>
            <a:r>
              <a:rPr sz="2200" dirty="0">
                <a:latin typeface="Times New Roman"/>
                <a:cs typeface="Times New Roman"/>
              </a:rPr>
              <a:t>ol.</a:t>
            </a:r>
          </a:p>
          <a:p>
            <a:pPr marL="12700">
              <a:lnSpc>
                <a:spcPct val="100000"/>
              </a:lnSpc>
            </a:pPr>
            <a:r>
              <a:rPr sz="2200" spc="-110" dirty="0">
                <a:latin typeface="Times New Roman"/>
                <a:cs typeface="Times New Roman"/>
              </a:rPr>
              <a:t>Ya</a:t>
            </a:r>
            <a:r>
              <a:rPr sz="2200" spc="-15" dirty="0">
                <a:latin typeface="Times New Roman"/>
                <a:cs typeface="Times New Roman"/>
              </a:rPr>
              <a:t> </a:t>
            </a:r>
            <a:r>
              <a:rPr sz="2200" dirty="0">
                <a:latin typeface="Times New Roman"/>
                <a:cs typeface="Times New Roman"/>
              </a:rPr>
              <a:t>olduğun</a:t>
            </a:r>
            <a:r>
              <a:rPr sz="2200" spc="-35" dirty="0">
                <a:latin typeface="Times New Roman"/>
                <a:cs typeface="Times New Roman"/>
              </a:rPr>
              <a:t> </a:t>
            </a:r>
            <a:r>
              <a:rPr sz="2200" spc="-5" dirty="0">
                <a:latin typeface="Times New Roman"/>
                <a:cs typeface="Times New Roman"/>
              </a:rPr>
              <a:t>gibi görün,</a:t>
            </a:r>
            <a:endParaRPr sz="2200" dirty="0">
              <a:latin typeface="Times New Roman"/>
              <a:cs typeface="Times New Roman"/>
            </a:endParaRPr>
          </a:p>
          <a:p>
            <a:pPr marL="12700">
              <a:lnSpc>
                <a:spcPct val="100000"/>
              </a:lnSpc>
              <a:spcBef>
                <a:spcPts val="5"/>
              </a:spcBef>
            </a:pPr>
            <a:r>
              <a:rPr sz="2200" spc="-10" dirty="0">
                <a:latin typeface="Times New Roman"/>
                <a:cs typeface="Times New Roman"/>
              </a:rPr>
              <a:t>ya </a:t>
            </a:r>
            <a:r>
              <a:rPr sz="2200" spc="-5" dirty="0">
                <a:latin typeface="Times New Roman"/>
                <a:cs typeface="Times New Roman"/>
              </a:rPr>
              <a:t>göründüğün</a:t>
            </a:r>
            <a:r>
              <a:rPr sz="2200" spc="15" dirty="0">
                <a:latin typeface="Times New Roman"/>
                <a:cs typeface="Times New Roman"/>
              </a:rPr>
              <a:t> </a:t>
            </a:r>
            <a:r>
              <a:rPr sz="2200" spc="-5" dirty="0">
                <a:latin typeface="Times New Roman"/>
                <a:cs typeface="Times New Roman"/>
              </a:rPr>
              <a:t>gibi</a:t>
            </a:r>
            <a:r>
              <a:rPr sz="2200" spc="-25" dirty="0">
                <a:latin typeface="Times New Roman"/>
                <a:cs typeface="Times New Roman"/>
              </a:rPr>
              <a:t> </a:t>
            </a:r>
            <a:r>
              <a:rPr sz="2200" dirty="0">
                <a:latin typeface="Times New Roman"/>
                <a:cs typeface="Times New Roman"/>
              </a:rPr>
              <a:t>ol</a:t>
            </a:r>
          </a:p>
          <a:p>
            <a:pPr>
              <a:lnSpc>
                <a:spcPct val="100000"/>
              </a:lnSpc>
              <a:spcBef>
                <a:spcPts val="50"/>
              </a:spcBef>
            </a:pPr>
            <a:endParaRPr sz="2250" dirty="0">
              <a:latin typeface="Times New Roman"/>
              <a:cs typeface="Times New Roman"/>
            </a:endParaRPr>
          </a:p>
          <a:p>
            <a:pPr marL="12700">
              <a:lnSpc>
                <a:spcPct val="100000"/>
              </a:lnSpc>
              <a:spcBef>
                <a:spcPts val="5"/>
              </a:spcBef>
            </a:pPr>
            <a:r>
              <a:rPr sz="2200" dirty="0">
                <a:latin typeface="Times New Roman"/>
                <a:cs typeface="Times New Roman"/>
              </a:rPr>
              <a:t>Mevlana</a:t>
            </a:r>
          </a:p>
        </p:txBody>
      </p:sp>
      <p:sp>
        <p:nvSpPr>
          <p:cNvPr id="4" name="object 4"/>
          <p:cNvSpPr txBox="1">
            <a:spLocks noGrp="1"/>
          </p:cNvSpPr>
          <p:nvPr>
            <p:ph type="title"/>
          </p:nvPr>
        </p:nvSpPr>
        <p:spPr>
          <a:xfrm>
            <a:off x="914501" y="743534"/>
            <a:ext cx="995299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2. </a:t>
            </a:r>
            <a:r>
              <a:rPr i="0" dirty="0">
                <a:latin typeface="Times New Roman"/>
                <a:cs typeface="Times New Roman"/>
              </a:rPr>
              <a:t>‘Kişilik’</a:t>
            </a:r>
            <a:r>
              <a:rPr i="0" spc="-300" dirty="0">
                <a:latin typeface="Times New Roman"/>
                <a:cs typeface="Times New Roman"/>
              </a:rPr>
              <a:t> </a:t>
            </a:r>
            <a:r>
              <a:rPr i="0" spc="-5" dirty="0">
                <a:latin typeface="Times New Roman"/>
                <a:cs typeface="Times New Roman"/>
              </a:rPr>
              <a:t>kavramının</a:t>
            </a:r>
            <a:r>
              <a:rPr i="0" spc="15" dirty="0">
                <a:latin typeface="Times New Roman"/>
                <a:cs typeface="Times New Roman"/>
              </a:rPr>
              <a:t> </a:t>
            </a:r>
            <a:r>
              <a:rPr i="0" spc="-5" dirty="0">
                <a:latin typeface="Times New Roman"/>
                <a:cs typeface="Times New Roman"/>
              </a:rPr>
              <a:t>günlük</a:t>
            </a:r>
            <a:r>
              <a:rPr i="0" dirty="0">
                <a:latin typeface="Times New Roman"/>
                <a:cs typeface="Times New Roman"/>
              </a:rPr>
              <a:t> yaşama</a:t>
            </a:r>
            <a:r>
              <a:rPr i="0" spc="-5" dirty="0">
                <a:latin typeface="Times New Roman"/>
                <a:cs typeface="Times New Roman"/>
              </a:rPr>
              <a:t> yansımaları</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407416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3</a:t>
            </a:r>
            <a:r>
              <a:rPr i="0" dirty="0">
                <a:latin typeface="Times New Roman"/>
                <a:cs typeface="Times New Roman"/>
              </a:rPr>
              <a:t>.</a:t>
            </a:r>
            <a:r>
              <a:rPr i="0" spc="-5" dirty="0">
                <a:latin typeface="Times New Roman"/>
                <a:cs typeface="Times New Roman"/>
              </a:rPr>
              <a:t> </a:t>
            </a:r>
            <a:r>
              <a:rPr i="0" dirty="0">
                <a:latin typeface="Times New Roman"/>
                <a:cs typeface="Times New Roman"/>
              </a:rPr>
              <a:t>Ne</a:t>
            </a:r>
            <a:r>
              <a:rPr i="0" spc="-15" dirty="0">
                <a:latin typeface="Times New Roman"/>
                <a:cs typeface="Times New Roman"/>
              </a:rPr>
              <a:t>d</a:t>
            </a:r>
            <a:r>
              <a:rPr i="0" dirty="0">
                <a:latin typeface="Times New Roman"/>
                <a:cs typeface="Times New Roman"/>
              </a:rPr>
              <a:t>ir</a:t>
            </a:r>
            <a:r>
              <a:rPr i="0" spc="-70" dirty="0">
                <a:latin typeface="Times New Roman"/>
                <a:cs typeface="Times New Roman"/>
              </a:rPr>
              <a:t> </a:t>
            </a:r>
            <a:r>
              <a:rPr i="0" dirty="0">
                <a:latin typeface="Times New Roman"/>
                <a:cs typeface="Times New Roman"/>
              </a:rPr>
              <a:t>‘K</a:t>
            </a:r>
            <a:r>
              <a:rPr i="0" spc="5" dirty="0">
                <a:latin typeface="Times New Roman"/>
                <a:cs typeface="Times New Roman"/>
              </a:rPr>
              <a:t>i</a:t>
            </a:r>
            <a:r>
              <a:rPr i="0" spc="-5" dirty="0">
                <a:latin typeface="Times New Roman"/>
                <a:cs typeface="Times New Roman"/>
              </a:rPr>
              <a:t>şilik</a:t>
            </a:r>
            <a:r>
              <a:rPr i="0" dirty="0">
                <a:latin typeface="Times New Roman"/>
                <a:cs typeface="Times New Roman"/>
              </a:rPr>
              <a:t>’</a:t>
            </a:r>
            <a:r>
              <a:rPr i="0" spc="-265" dirty="0">
                <a:latin typeface="Times New Roman"/>
                <a:cs typeface="Times New Roman"/>
              </a:rPr>
              <a:t> </a:t>
            </a:r>
            <a:r>
              <a:rPr i="0" spc="-5" dirty="0">
                <a:latin typeface="Times New Roman"/>
                <a:cs typeface="Times New Roman"/>
              </a:rPr>
              <a:t>???</a:t>
            </a:r>
          </a:p>
        </p:txBody>
      </p:sp>
      <p:sp>
        <p:nvSpPr>
          <p:cNvPr id="3" name="object 3"/>
          <p:cNvSpPr txBox="1"/>
          <p:nvPr/>
        </p:nvSpPr>
        <p:spPr>
          <a:xfrm>
            <a:off x="917244" y="1715515"/>
            <a:ext cx="10542270" cy="1826260"/>
          </a:xfrm>
          <a:prstGeom prst="rect">
            <a:avLst/>
          </a:prstGeom>
        </p:spPr>
        <p:txBody>
          <a:bodyPr vert="horz" wrap="square" lIns="0" tIns="12700" rIns="0" bIns="0" rtlCol="0">
            <a:spAutoFit/>
          </a:bodyPr>
          <a:lstStyle/>
          <a:p>
            <a:pPr marL="12700" marR="5080">
              <a:lnSpc>
                <a:spcPct val="100000"/>
              </a:lnSpc>
              <a:spcBef>
                <a:spcPts val="100"/>
              </a:spcBef>
              <a:tabLst>
                <a:tab pos="451484" algn="l"/>
                <a:tab pos="1978660" algn="l"/>
                <a:tab pos="3134360" algn="l"/>
                <a:tab pos="4271645" algn="l"/>
                <a:tab pos="5064125" algn="l"/>
                <a:tab pos="5539740" algn="l"/>
                <a:tab pos="6463665" algn="l"/>
                <a:tab pos="6880859" algn="l"/>
                <a:tab pos="7308215" algn="l"/>
                <a:tab pos="8613140" algn="l"/>
                <a:tab pos="9920605" algn="l"/>
              </a:tabLst>
            </a:pPr>
            <a:r>
              <a:rPr sz="2400" spc="-10" dirty="0">
                <a:latin typeface="Times New Roman"/>
                <a:cs typeface="Times New Roman"/>
              </a:rPr>
              <a:t>!!</a:t>
            </a:r>
            <a:r>
              <a:rPr sz="2400" dirty="0">
                <a:latin typeface="Times New Roman"/>
                <a:cs typeface="Times New Roman"/>
              </a:rPr>
              <a:t>!	P</a:t>
            </a:r>
            <a:r>
              <a:rPr sz="2400" spc="-5" dirty="0">
                <a:latin typeface="Times New Roman"/>
                <a:cs typeface="Times New Roman"/>
              </a:rPr>
              <a:t>siko</a:t>
            </a:r>
            <a:r>
              <a:rPr sz="2400" dirty="0">
                <a:latin typeface="Times New Roman"/>
                <a:cs typeface="Times New Roman"/>
              </a:rPr>
              <a:t>l</a:t>
            </a:r>
            <a:r>
              <a:rPr sz="2400" spc="-5" dirty="0">
                <a:latin typeface="Times New Roman"/>
                <a:cs typeface="Times New Roman"/>
              </a:rPr>
              <a:t>o</a:t>
            </a:r>
            <a:r>
              <a:rPr sz="2400" spc="-30" dirty="0">
                <a:latin typeface="Times New Roman"/>
                <a:cs typeface="Times New Roman"/>
              </a:rPr>
              <a:t>g</a:t>
            </a:r>
            <a:r>
              <a:rPr sz="2400" spc="-5" dirty="0">
                <a:latin typeface="Times New Roman"/>
                <a:cs typeface="Times New Roman"/>
              </a:rPr>
              <a:t>lar	</a:t>
            </a:r>
            <a:r>
              <a:rPr sz="2400" spc="-15" dirty="0">
                <a:latin typeface="Times New Roman"/>
                <a:cs typeface="Times New Roman"/>
              </a:rPr>
              <a:t>a</a:t>
            </a:r>
            <a:r>
              <a:rPr sz="2400" spc="5" dirty="0">
                <a:latin typeface="Times New Roman"/>
                <a:cs typeface="Times New Roman"/>
              </a:rPr>
              <a:t>r</a:t>
            </a:r>
            <a:r>
              <a:rPr sz="2400" spc="-15" dirty="0">
                <a:latin typeface="Times New Roman"/>
                <a:cs typeface="Times New Roman"/>
              </a:rPr>
              <a:t>a</a:t>
            </a:r>
            <a:r>
              <a:rPr sz="2400" spc="-10" dirty="0">
                <a:latin typeface="Times New Roman"/>
                <a:cs typeface="Times New Roman"/>
              </a:rPr>
              <a:t>sınd</a:t>
            </a:r>
            <a:r>
              <a:rPr sz="2400" spc="-5" dirty="0">
                <a:latin typeface="Times New Roman"/>
                <a:cs typeface="Times New Roman"/>
              </a:rPr>
              <a:t>a	kiş</a:t>
            </a:r>
            <a:r>
              <a:rPr sz="2400" dirty="0">
                <a:latin typeface="Times New Roman"/>
                <a:cs typeface="Times New Roman"/>
              </a:rPr>
              <a:t>i</a:t>
            </a:r>
            <a:r>
              <a:rPr sz="2400" spc="-5" dirty="0">
                <a:latin typeface="Times New Roman"/>
                <a:cs typeface="Times New Roman"/>
              </a:rPr>
              <a:t>l</a:t>
            </a:r>
            <a:r>
              <a:rPr sz="2400" dirty="0">
                <a:latin typeface="Times New Roman"/>
                <a:cs typeface="Times New Roman"/>
              </a:rPr>
              <a:t>i</a:t>
            </a:r>
            <a:r>
              <a:rPr sz="2400" spc="-30" dirty="0">
                <a:latin typeface="Times New Roman"/>
                <a:cs typeface="Times New Roman"/>
              </a:rPr>
              <a:t>ğ</a:t>
            </a:r>
            <a:r>
              <a:rPr sz="2400" spc="-5" dirty="0">
                <a:latin typeface="Times New Roman"/>
                <a:cs typeface="Times New Roman"/>
              </a:rPr>
              <a:t>in	</a:t>
            </a:r>
            <a:r>
              <a:rPr sz="2400" spc="-30" dirty="0">
                <a:latin typeface="Times New Roman"/>
                <a:cs typeface="Times New Roman"/>
              </a:rPr>
              <a:t>g</a:t>
            </a:r>
            <a:r>
              <a:rPr sz="2400" spc="-15" dirty="0">
                <a:latin typeface="Times New Roman"/>
                <a:cs typeface="Times New Roman"/>
              </a:rPr>
              <a:t>e</a:t>
            </a:r>
            <a:r>
              <a:rPr sz="2400" spc="-5" dirty="0">
                <a:latin typeface="Times New Roman"/>
                <a:cs typeface="Times New Roman"/>
              </a:rPr>
              <a:t>n</a:t>
            </a:r>
            <a:r>
              <a:rPr sz="2400" spc="-15" dirty="0">
                <a:latin typeface="Times New Roman"/>
                <a:cs typeface="Times New Roman"/>
              </a:rPr>
              <a:t>e</a:t>
            </a:r>
            <a:r>
              <a:rPr sz="2400" spc="-5" dirty="0">
                <a:latin typeface="Times New Roman"/>
                <a:cs typeface="Times New Roman"/>
              </a:rPr>
              <a:t>l	bir	tan</a:t>
            </a:r>
            <a:r>
              <a:rPr sz="2400" spc="15" dirty="0">
                <a:latin typeface="Times New Roman"/>
                <a:cs typeface="Times New Roman"/>
              </a:rPr>
              <a:t>ı</a:t>
            </a:r>
            <a:r>
              <a:rPr sz="2400" spc="-5" dirty="0">
                <a:latin typeface="Times New Roman"/>
                <a:cs typeface="Times New Roman"/>
              </a:rPr>
              <a:t>mı	</a:t>
            </a:r>
            <a:r>
              <a:rPr sz="2400" spc="-55" dirty="0">
                <a:latin typeface="Times New Roman"/>
                <a:cs typeface="Times New Roman"/>
              </a:rPr>
              <a:t>y</a:t>
            </a:r>
            <a:r>
              <a:rPr sz="2400" spc="-5" dirty="0">
                <a:latin typeface="Times New Roman"/>
                <a:cs typeface="Times New Roman"/>
              </a:rPr>
              <a:t>a	da	k</a:t>
            </a:r>
            <a:r>
              <a:rPr sz="2400" spc="-15" dirty="0">
                <a:latin typeface="Times New Roman"/>
                <a:cs typeface="Times New Roman"/>
              </a:rPr>
              <a:t>a</a:t>
            </a:r>
            <a:r>
              <a:rPr sz="2400" spc="-5" dirty="0">
                <a:latin typeface="Times New Roman"/>
                <a:cs typeface="Times New Roman"/>
              </a:rPr>
              <a:t>ps</a:t>
            </a:r>
            <a:r>
              <a:rPr sz="2400" spc="-15" dirty="0">
                <a:latin typeface="Times New Roman"/>
                <a:cs typeface="Times New Roman"/>
              </a:rPr>
              <a:t>a</a:t>
            </a:r>
            <a:r>
              <a:rPr sz="2400" spc="-5" dirty="0">
                <a:latin typeface="Times New Roman"/>
                <a:cs typeface="Times New Roman"/>
              </a:rPr>
              <a:t>d</a:t>
            </a:r>
            <a:r>
              <a:rPr sz="2400" spc="20" dirty="0">
                <a:latin typeface="Times New Roman"/>
                <a:cs typeface="Times New Roman"/>
              </a:rPr>
              <a:t>ı</a:t>
            </a:r>
            <a:r>
              <a:rPr sz="2400" spc="-30" dirty="0">
                <a:latin typeface="Times New Roman"/>
                <a:cs typeface="Times New Roman"/>
              </a:rPr>
              <a:t>ğ</a:t>
            </a:r>
            <a:r>
              <a:rPr sz="2400" spc="-5" dirty="0">
                <a:latin typeface="Times New Roman"/>
                <a:cs typeface="Times New Roman"/>
              </a:rPr>
              <a:t>ı	ko</a:t>
            </a:r>
            <a:r>
              <a:rPr sz="2400" spc="15" dirty="0">
                <a:latin typeface="Times New Roman"/>
                <a:cs typeface="Times New Roman"/>
              </a:rPr>
              <a:t>n</a:t>
            </a:r>
            <a:r>
              <a:rPr sz="2400" spc="-5" dirty="0">
                <a:latin typeface="Times New Roman"/>
                <a:cs typeface="Times New Roman"/>
              </a:rPr>
              <a:t>ula</a:t>
            </a:r>
            <a:r>
              <a:rPr sz="2400" spc="-20" dirty="0">
                <a:latin typeface="Times New Roman"/>
                <a:cs typeface="Times New Roman"/>
              </a:rPr>
              <a:t>r</a:t>
            </a:r>
            <a:r>
              <a:rPr sz="2400" spc="-5" dirty="0">
                <a:latin typeface="Times New Roman"/>
                <a:cs typeface="Times New Roman"/>
              </a:rPr>
              <a:t>ın	n</a:t>
            </a:r>
            <a:r>
              <a:rPr sz="2400" spc="-15" dirty="0">
                <a:latin typeface="Times New Roman"/>
                <a:cs typeface="Times New Roman"/>
              </a:rPr>
              <a:t>e</a:t>
            </a:r>
            <a:r>
              <a:rPr sz="2400" spc="-5" dirty="0">
                <a:latin typeface="Times New Roman"/>
                <a:cs typeface="Times New Roman"/>
              </a:rPr>
              <a:t>ler  olduğu</a:t>
            </a:r>
            <a:r>
              <a:rPr sz="2400" spc="20" dirty="0">
                <a:latin typeface="Times New Roman"/>
                <a:cs typeface="Times New Roman"/>
              </a:rPr>
              <a:t> </a:t>
            </a:r>
            <a:r>
              <a:rPr sz="2400" dirty="0">
                <a:latin typeface="Times New Roman"/>
                <a:cs typeface="Times New Roman"/>
              </a:rPr>
              <a:t>ile</a:t>
            </a:r>
            <a:r>
              <a:rPr sz="2400" spc="-35" dirty="0">
                <a:latin typeface="Times New Roman"/>
                <a:cs typeface="Times New Roman"/>
              </a:rPr>
              <a:t> </a:t>
            </a:r>
            <a:r>
              <a:rPr sz="2400" spc="-5" dirty="0">
                <a:latin typeface="Times New Roman"/>
                <a:cs typeface="Times New Roman"/>
              </a:rPr>
              <a:t>ilgili</a:t>
            </a:r>
            <a:r>
              <a:rPr sz="2400" spc="-15" dirty="0">
                <a:latin typeface="Times New Roman"/>
                <a:cs typeface="Times New Roman"/>
              </a:rPr>
              <a:t> </a:t>
            </a:r>
            <a:r>
              <a:rPr sz="2400" spc="-10" dirty="0">
                <a:latin typeface="Times New Roman"/>
                <a:cs typeface="Times New Roman"/>
              </a:rPr>
              <a:t>genel</a:t>
            </a:r>
            <a:r>
              <a:rPr sz="2400" spc="30" dirty="0">
                <a:latin typeface="Times New Roman"/>
                <a:cs typeface="Times New Roman"/>
              </a:rPr>
              <a:t> </a:t>
            </a:r>
            <a:r>
              <a:rPr sz="2400" spc="-5" dirty="0">
                <a:latin typeface="Times New Roman"/>
                <a:cs typeface="Times New Roman"/>
              </a:rPr>
              <a:t>bir konsensüs</a:t>
            </a:r>
            <a:r>
              <a:rPr sz="2400" spc="30" dirty="0">
                <a:latin typeface="Times New Roman"/>
                <a:cs typeface="Times New Roman"/>
              </a:rPr>
              <a:t> </a:t>
            </a:r>
            <a:r>
              <a:rPr sz="2400" spc="-20" dirty="0">
                <a:latin typeface="Times New Roman"/>
                <a:cs typeface="Times New Roman"/>
              </a:rPr>
              <a:t>yok…</a:t>
            </a:r>
            <a:endParaRPr sz="2400" dirty="0">
              <a:latin typeface="Times New Roman"/>
              <a:cs typeface="Times New Roman"/>
            </a:endParaRPr>
          </a:p>
          <a:p>
            <a:pPr>
              <a:lnSpc>
                <a:spcPct val="100000"/>
              </a:lnSpc>
              <a:spcBef>
                <a:spcPts val="10"/>
              </a:spcBef>
            </a:pPr>
            <a:endParaRPr sz="2500" dirty="0">
              <a:latin typeface="Times New Roman"/>
              <a:cs typeface="Times New Roman"/>
            </a:endParaRPr>
          </a:p>
          <a:p>
            <a:pPr marL="12700">
              <a:lnSpc>
                <a:spcPct val="100000"/>
              </a:lnSpc>
            </a:pPr>
            <a:r>
              <a:rPr sz="2400" spc="-10" dirty="0">
                <a:latin typeface="Times New Roman"/>
                <a:cs typeface="Times New Roman"/>
              </a:rPr>
              <a:t>!!!</a:t>
            </a:r>
            <a:r>
              <a:rPr sz="2400" spc="10" dirty="0">
                <a:latin typeface="Times New Roman"/>
                <a:cs typeface="Times New Roman"/>
              </a:rPr>
              <a:t> </a:t>
            </a:r>
            <a:r>
              <a:rPr sz="2400" spc="-5" dirty="0">
                <a:latin typeface="Times New Roman"/>
                <a:cs typeface="Times New Roman"/>
              </a:rPr>
              <a:t>Kişilik</a:t>
            </a:r>
            <a:r>
              <a:rPr sz="2400" spc="-15" dirty="0">
                <a:latin typeface="Times New Roman"/>
                <a:cs typeface="Times New Roman"/>
              </a:rPr>
              <a:t> </a:t>
            </a:r>
            <a:r>
              <a:rPr sz="2400" dirty="0">
                <a:latin typeface="Times New Roman"/>
                <a:cs typeface="Times New Roman"/>
              </a:rPr>
              <a:t>psikolojisi</a:t>
            </a:r>
            <a:r>
              <a:rPr sz="2400" spc="-35" dirty="0">
                <a:latin typeface="Times New Roman"/>
                <a:cs typeface="Times New Roman"/>
              </a:rPr>
              <a:t> </a:t>
            </a:r>
            <a:r>
              <a:rPr sz="2400" spc="-5" dirty="0">
                <a:latin typeface="Times New Roman"/>
                <a:cs typeface="Times New Roman"/>
              </a:rPr>
              <a:t>açısından</a:t>
            </a:r>
            <a:r>
              <a:rPr sz="2400" spc="5" dirty="0">
                <a:latin typeface="Times New Roman"/>
                <a:cs typeface="Times New Roman"/>
              </a:rPr>
              <a:t> </a:t>
            </a:r>
            <a:r>
              <a:rPr sz="2400" dirty="0">
                <a:latin typeface="Times New Roman"/>
                <a:cs typeface="Times New Roman"/>
              </a:rPr>
              <a:t>‘kişilik</a:t>
            </a:r>
            <a:r>
              <a:rPr sz="2400" spc="-15" dirty="0">
                <a:latin typeface="Times New Roman"/>
                <a:cs typeface="Times New Roman"/>
              </a:rPr>
              <a:t> </a:t>
            </a:r>
            <a:r>
              <a:rPr sz="2400" spc="-5" dirty="0">
                <a:latin typeface="Times New Roman"/>
                <a:cs typeface="Times New Roman"/>
              </a:rPr>
              <a:t>kavramı’?</a:t>
            </a:r>
            <a:endParaRPr sz="2400" dirty="0">
              <a:latin typeface="Times New Roman"/>
              <a:cs typeface="Times New Roman"/>
            </a:endParaRPr>
          </a:p>
          <a:p>
            <a:pPr marL="469265">
              <a:lnSpc>
                <a:spcPct val="100000"/>
              </a:lnSpc>
              <a:spcBef>
                <a:spcPts val="5"/>
              </a:spcBef>
            </a:pPr>
            <a:r>
              <a:rPr sz="2200" dirty="0">
                <a:latin typeface="Times New Roman"/>
                <a:cs typeface="Times New Roman"/>
              </a:rPr>
              <a:t>***Allport</a:t>
            </a:r>
            <a:r>
              <a:rPr sz="2200" spc="-35" dirty="0">
                <a:latin typeface="Times New Roman"/>
                <a:cs typeface="Times New Roman"/>
              </a:rPr>
              <a:t> </a:t>
            </a:r>
            <a:r>
              <a:rPr sz="2200" dirty="0">
                <a:latin typeface="Times New Roman"/>
                <a:cs typeface="Times New Roman"/>
              </a:rPr>
              <a:t>(1937):</a:t>
            </a:r>
            <a:r>
              <a:rPr sz="2200" spc="-35" dirty="0">
                <a:latin typeface="Times New Roman"/>
                <a:cs typeface="Times New Roman"/>
              </a:rPr>
              <a:t> </a:t>
            </a:r>
            <a:r>
              <a:rPr sz="2200" dirty="0">
                <a:latin typeface="Times New Roman"/>
                <a:cs typeface="Times New Roman"/>
              </a:rPr>
              <a:t>50</a:t>
            </a:r>
            <a:r>
              <a:rPr sz="2200" spc="-20" dirty="0">
                <a:latin typeface="Times New Roman"/>
                <a:cs typeface="Times New Roman"/>
              </a:rPr>
              <a:t> </a:t>
            </a:r>
            <a:r>
              <a:rPr sz="2200" dirty="0">
                <a:latin typeface="Times New Roman"/>
                <a:cs typeface="Times New Roman"/>
              </a:rPr>
              <a:t>farklı kişilik</a:t>
            </a:r>
            <a:r>
              <a:rPr sz="2200" spc="-35" dirty="0">
                <a:latin typeface="Times New Roman"/>
                <a:cs typeface="Times New Roman"/>
              </a:rPr>
              <a:t> </a:t>
            </a:r>
            <a:r>
              <a:rPr sz="2200" spc="-5" dirty="0">
                <a:latin typeface="Times New Roman"/>
                <a:cs typeface="Times New Roman"/>
              </a:rPr>
              <a:t>tanımı!!!</a:t>
            </a:r>
            <a:r>
              <a:rPr sz="2200" spc="45" dirty="0">
                <a:latin typeface="Times New Roman"/>
                <a:cs typeface="Times New Roman"/>
              </a:rPr>
              <a:t> </a:t>
            </a:r>
            <a:r>
              <a:rPr sz="2200" dirty="0">
                <a:latin typeface="Times New Roman"/>
                <a:cs typeface="Times New Roman"/>
              </a:rPr>
              <a:t>Kişiliği</a:t>
            </a:r>
            <a:r>
              <a:rPr sz="2200" spc="-25" dirty="0">
                <a:latin typeface="Times New Roman"/>
                <a:cs typeface="Times New Roman"/>
              </a:rPr>
              <a:t> </a:t>
            </a:r>
            <a:r>
              <a:rPr sz="2200" spc="5" dirty="0">
                <a:latin typeface="Times New Roman"/>
                <a:cs typeface="Times New Roman"/>
              </a:rPr>
              <a:t>ifade</a:t>
            </a:r>
            <a:r>
              <a:rPr sz="2200" spc="-35" dirty="0">
                <a:latin typeface="Times New Roman"/>
                <a:cs typeface="Times New Roman"/>
              </a:rPr>
              <a:t> </a:t>
            </a:r>
            <a:r>
              <a:rPr sz="2200" spc="5" dirty="0">
                <a:latin typeface="Times New Roman"/>
                <a:cs typeface="Times New Roman"/>
              </a:rPr>
              <a:t>eden</a:t>
            </a:r>
            <a:r>
              <a:rPr sz="2200" spc="-20" dirty="0">
                <a:latin typeface="Times New Roman"/>
                <a:cs typeface="Times New Roman"/>
              </a:rPr>
              <a:t> </a:t>
            </a:r>
            <a:r>
              <a:rPr sz="2200" dirty="0">
                <a:latin typeface="Times New Roman"/>
                <a:cs typeface="Times New Roman"/>
              </a:rPr>
              <a:t>17953</a:t>
            </a:r>
            <a:r>
              <a:rPr sz="2200" spc="-20" dirty="0">
                <a:latin typeface="Times New Roman"/>
                <a:cs typeface="Times New Roman"/>
              </a:rPr>
              <a:t> </a:t>
            </a:r>
            <a:r>
              <a:rPr sz="2200" dirty="0">
                <a:latin typeface="Times New Roman"/>
                <a:cs typeface="Times New Roman"/>
              </a:rPr>
              <a:t>sözcük</a:t>
            </a:r>
            <a:r>
              <a:rPr sz="2200" spc="-20" dirty="0">
                <a:latin typeface="Times New Roman"/>
                <a:cs typeface="Times New Roman"/>
              </a:rPr>
              <a:t> !!!</a:t>
            </a:r>
            <a:endParaRPr sz="2200" dirty="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5657" y="655396"/>
            <a:ext cx="8520430" cy="574675"/>
          </a:xfrm>
          <a:prstGeom prst="rect">
            <a:avLst/>
          </a:prstGeom>
        </p:spPr>
        <p:txBody>
          <a:bodyPr vert="horz" wrap="square" lIns="0" tIns="12700" rIns="0" bIns="0" rtlCol="0">
            <a:spAutoFit/>
          </a:bodyPr>
          <a:lstStyle/>
          <a:p>
            <a:pPr marL="12700">
              <a:lnSpc>
                <a:spcPct val="100000"/>
              </a:lnSpc>
              <a:spcBef>
                <a:spcPts val="100"/>
              </a:spcBef>
            </a:pPr>
            <a:r>
              <a:rPr dirty="0"/>
              <a:t>Kapsayıcı</a:t>
            </a:r>
            <a:r>
              <a:rPr spc="-10" dirty="0"/>
              <a:t> </a:t>
            </a:r>
            <a:r>
              <a:rPr dirty="0"/>
              <a:t>bir</a:t>
            </a:r>
            <a:r>
              <a:rPr spc="-25" dirty="0"/>
              <a:t> </a:t>
            </a:r>
            <a:r>
              <a:rPr dirty="0"/>
              <a:t>kişilik</a:t>
            </a:r>
            <a:r>
              <a:rPr spc="-25" dirty="0"/>
              <a:t> </a:t>
            </a:r>
            <a:r>
              <a:rPr dirty="0"/>
              <a:t>tanımı</a:t>
            </a:r>
            <a:r>
              <a:rPr spc="-30" dirty="0"/>
              <a:t> </a:t>
            </a:r>
            <a:r>
              <a:rPr spc="-5" dirty="0"/>
              <a:t>mümkün</a:t>
            </a:r>
            <a:r>
              <a:rPr spc="-15" dirty="0"/>
              <a:t> </a:t>
            </a:r>
            <a:r>
              <a:rPr spc="-5" dirty="0"/>
              <a:t>müdür?</a:t>
            </a:r>
          </a:p>
        </p:txBody>
      </p:sp>
      <p:sp>
        <p:nvSpPr>
          <p:cNvPr id="3" name="object 3"/>
          <p:cNvSpPr txBox="1"/>
          <p:nvPr/>
        </p:nvSpPr>
        <p:spPr>
          <a:xfrm>
            <a:off x="917244" y="1697863"/>
            <a:ext cx="2614295" cy="75755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10" dirty="0">
                <a:latin typeface="Times New Roman"/>
                <a:cs typeface="Times New Roman"/>
              </a:rPr>
              <a:t>Personality/</a:t>
            </a:r>
            <a:r>
              <a:rPr sz="2400" spc="20" dirty="0">
                <a:latin typeface="Times New Roman"/>
                <a:cs typeface="Times New Roman"/>
              </a:rPr>
              <a:t> </a:t>
            </a:r>
            <a:r>
              <a:rPr sz="2400" spc="-5" dirty="0">
                <a:latin typeface="Times New Roman"/>
                <a:cs typeface="Times New Roman"/>
              </a:rPr>
              <a:t>Person</a:t>
            </a:r>
            <a:endParaRPr sz="24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Persona/</a:t>
            </a:r>
            <a:r>
              <a:rPr sz="2400" spc="-25" dirty="0">
                <a:latin typeface="Times New Roman"/>
                <a:cs typeface="Times New Roman"/>
              </a:rPr>
              <a:t> </a:t>
            </a:r>
            <a:r>
              <a:rPr sz="2400" spc="-5" dirty="0">
                <a:latin typeface="Times New Roman"/>
                <a:cs typeface="Times New Roman"/>
              </a:rPr>
              <a:t>Maske</a:t>
            </a:r>
            <a:endParaRPr sz="2400">
              <a:latin typeface="Times New Roman"/>
              <a:cs typeface="Times New Roman"/>
            </a:endParaRPr>
          </a:p>
        </p:txBody>
      </p:sp>
      <p:sp>
        <p:nvSpPr>
          <p:cNvPr id="4" name="object 4"/>
          <p:cNvSpPr txBox="1"/>
          <p:nvPr/>
        </p:nvSpPr>
        <p:spPr>
          <a:xfrm>
            <a:off x="6176264" y="1662506"/>
            <a:ext cx="5102225" cy="1699895"/>
          </a:xfrm>
          <a:prstGeom prst="rect">
            <a:avLst/>
          </a:prstGeom>
        </p:spPr>
        <p:txBody>
          <a:bodyPr vert="horz" wrap="square" lIns="0" tIns="51435" rIns="0" bIns="0" rtlCol="0">
            <a:spAutoFit/>
          </a:bodyPr>
          <a:lstStyle/>
          <a:p>
            <a:pPr marL="12700" marR="5080" algn="just">
              <a:lnSpc>
                <a:spcPct val="89400"/>
              </a:lnSpc>
              <a:spcBef>
                <a:spcPts val="405"/>
              </a:spcBef>
            </a:pPr>
            <a:r>
              <a:rPr sz="2400" spc="-10" dirty="0">
                <a:latin typeface="Times New Roman"/>
                <a:cs typeface="Times New Roman"/>
              </a:rPr>
              <a:t>“</a:t>
            </a:r>
            <a:r>
              <a:rPr sz="2400" spc="-10" dirty="0">
                <a:solidFill>
                  <a:srgbClr val="4471C4"/>
                </a:solidFill>
                <a:latin typeface="Times New Roman"/>
                <a:cs typeface="Times New Roman"/>
              </a:rPr>
              <a:t>Bireyi</a:t>
            </a:r>
            <a:r>
              <a:rPr sz="2400" spc="-5" dirty="0">
                <a:solidFill>
                  <a:srgbClr val="4471C4"/>
                </a:solidFill>
                <a:latin typeface="Times New Roman"/>
                <a:cs typeface="Times New Roman"/>
              </a:rPr>
              <a:t> diğerlerinden</a:t>
            </a:r>
            <a:r>
              <a:rPr sz="2400" spc="595" dirty="0">
                <a:solidFill>
                  <a:srgbClr val="4471C4"/>
                </a:solidFill>
                <a:latin typeface="Times New Roman"/>
                <a:cs typeface="Times New Roman"/>
              </a:rPr>
              <a:t> </a:t>
            </a:r>
            <a:r>
              <a:rPr sz="2400" spc="-10" dirty="0">
                <a:solidFill>
                  <a:srgbClr val="4471C4"/>
                </a:solidFill>
                <a:latin typeface="Times New Roman"/>
                <a:cs typeface="Times New Roman"/>
              </a:rPr>
              <a:t>ayıran,</a:t>
            </a:r>
            <a:r>
              <a:rPr sz="2400" spc="585" dirty="0">
                <a:solidFill>
                  <a:srgbClr val="4471C4"/>
                </a:solidFill>
                <a:latin typeface="Times New Roman"/>
                <a:cs typeface="Times New Roman"/>
              </a:rPr>
              <a:t> </a:t>
            </a:r>
            <a:r>
              <a:rPr sz="2400" spc="-5" dirty="0">
                <a:solidFill>
                  <a:srgbClr val="4471C4"/>
                </a:solidFill>
                <a:latin typeface="Times New Roman"/>
                <a:cs typeface="Times New Roman"/>
              </a:rPr>
              <a:t>bireye </a:t>
            </a:r>
            <a:r>
              <a:rPr sz="2400" spc="-585" dirty="0">
                <a:solidFill>
                  <a:srgbClr val="4471C4"/>
                </a:solidFill>
                <a:latin typeface="Times New Roman"/>
                <a:cs typeface="Times New Roman"/>
              </a:rPr>
              <a:t> </a:t>
            </a:r>
            <a:r>
              <a:rPr sz="2400" spc="-5" dirty="0">
                <a:solidFill>
                  <a:srgbClr val="4471C4"/>
                </a:solidFill>
                <a:latin typeface="Times New Roman"/>
                <a:cs typeface="Times New Roman"/>
              </a:rPr>
              <a:t>özgü, </a:t>
            </a:r>
            <a:r>
              <a:rPr sz="2400" spc="-5" dirty="0">
                <a:solidFill>
                  <a:srgbClr val="C00000"/>
                </a:solidFill>
                <a:latin typeface="Times New Roman"/>
                <a:cs typeface="Times New Roman"/>
              </a:rPr>
              <a:t>tutarlı, </a:t>
            </a:r>
            <a:r>
              <a:rPr sz="2400" spc="-10" dirty="0">
                <a:solidFill>
                  <a:srgbClr val="6F2F9F"/>
                </a:solidFill>
                <a:latin typeface="Times New Roman"/>
                <a:cs typeface="Times New Roman"/>
              </a:rPr>
              <a:t>yapılaşmış </a:t>
            </a:r>
            <a:r>
              <a:rPr sz="2400" spc="-25" dirty="0">
                <a:solidFill>
                  <a:srgbClr val="6F2F9F"/>
                </a:solidFill>
                <a:latin typeface="Times New Roman"/>
                <a:cs typeface="Times New Roman"/>
              </a:rPr>
              <a:t>ya </a:t>
            </a:r>
            <a:r>
              <a:rPr sz="2400" dirty="0">
                <a:solidFill>
                  <a:srgbClr val="6F2F9F"/>
                </a:solidFill>
                <a:latin typeface="Times New Roman"/>
                <a:cs typeface="Times New Roman"/>
              </a:rPr>
              <a:t>da </a:t>
            </a:r>
            <a:r>
              <a:rPr sz="2400" spc="-5" dirty="0">
                <a:solidFill>
                  <a:srgbClr val="6F2F9F"/>
                </a:solidFill>
                <a:latin typeface="Times New Roman"/>
                <a:cs typeface="Times New Roman"/>
              </a:rPr>
              <a:t>organize </a:t>
            </a:r>
            <a:r>
              <a:rPr sz="2400" dirty="0">
                <a:solidFill>
                  <a:srgbClr val="6F2F9F"/>
                </a:solidFill>
                <a:latin typeface="Times New Roman"/>
                <a:cs typeface="Times New Roman"/>
              </a:rPr>
              <a:t> </a:t>
            </a:r>
            <a:r>
              <a:rPr sz="2400" spc="-5" dirty="0">
                <a:solidFill>
                  <a:srgbClr val="6F2F9F"/>
                </a:solidFill>
                <a:latin typeface="Times New Roman"/>
                <a:cs typeface="Times New Roman"/>
              </a:rPr>
              <a:t>nitelikte olan </a:t>
            </a:r>
            <a:r>
              <a:rPr sz="2400" dirty="0">
                <a:latin typeface="Times New Roman"/>
                <a:cs typeface="Times New Roman"/>
              </a:rPr>
              <a:t>ve </a:t>
            </a:r>
            <a:r>
              <a:rPr sz="2400" spc="-10" dirty="0">
                <a:solidFill>
                  <a:srgbClr val="538235"/>
                </a:solidFill>
                <a:latin typeface="Times New Roman"/>
                <a:cs typeface="Times New Roman"/>
              </a:rPr>
              <a:t>gelişimsel/ </a:t>
            </a:r>
            <a:r>
              <a:rPr sz="2400" spc="-5" dirty="0">
                <a:solidFill>
                  <a:srgbClr val="538235"/>
                </a:solidFill>
                <a:latin typeface="Times New Roman"/>
                <a:cs typeface="Times New Roman"/>
              </a:rPr>
              <a:t>ilişkisel </a:t>
            </a:r>
            <a:r>
              <a:rPr sz="2400" dirty="0">
                <a:solidFill>
                  <a:srgbClr val="538235"/>
                </a:solidFill>
                <a:latin typeface="Times New Roman"/>
                <a:cs typeface="Times New Roman"/>
              </a:rPr>
              <a:t>bir </a:t>
            </a:r>
            <a:r>
              <a:rPr sz="2400" spc="5" dirty="0">
                <a:solidFill>
                  <a:srgbClr val="538235"/>
                </a:solidFill>
                <a:latin typeface="Times New Roman"/>
                <a:cs typeface="Times New Roman"/>
              </a:rPr>
              <a:t> </a:t>
            </a:r>
            <a:r>
              <a:rPr sz="2400" spc="-5" dirty="0">
                <a:solidFill>
                  <a:srgbClr val="538235"/>
                </a:solidFill>
                <a:latin typeface="Times New Roman"/>
                <a:cs typeface="Times New Roman"/>
              </a:rPr>
              <a:t>perspektifle</a:t>
            </a:r>
            <a:r>
              <a:rPr sz="2400" dirty="0">
                <a:solidFill>
                  <a:srgbClr val="538235"/>
                </a:solidFill>
                <a:latin typeface="Times New Roman"/>
                <a:cs typeface="Times New Roman"/>
              </a:rPr>
              <a:t> </a:t>
            </a:r>
            <a:r>
              <a:rPr sz="2400" spc="-5" dirty="0">
                <a:solidFill>
                  <a:srgbClr val="538235"/>
                </a:solidFill>
                <a:latin typeface="Times New Roman"/>
                <a:cs typeface="Times New Roman"/>
              </a:rPr>
              <a:t>ele</a:t>
            </a:r>
            <a:r>
              <a:rPr sz="2400" dirty="0">
                <a:solidFill>
                  <a:srgbClr val="538235"/>
                </a:solidFill>
                <a:latin typeface="Times New Roman"/>
                <a:cs typeface="Times New Roman"/>
              </a:rPr>
              <a:t> </a:t>
            </a:r>
            <a:r>
              <a:rPr sz="2400" spc="-5" dirty="0">
                <a:solidFill>
                  <a:srgbClr val="538235"/>
                </a:solidFill>
                <a:latin typeface="Times New Roman"/>
                <a:cs typeface="Times New Roman"/>
              </a:rPr>
              <a:t>alınması</a:t>
            </a:r>
            <a:r>
              <a:rPr sz="2400" dirty="0">
                <a:solidFill>
                  <a:srgbClr val="538235"/>
                </a:solidFill>
                <a:latin typeface="Times New Roman"/>
                <a:cs typeface="Times New Roman"/>
              </a:rPr>
              <a:t> </a:t>
            </a:r>
            <a:r>
              <a:rPr sz="2400" spc="-10" dirty="0">
                <a:solidFill>
                  <a:srgbClr val="538235"/>
                </a:solidFill>
                <a:latin typeface="Times New Roman"/>
                <a:cs typeface="Times New Roman"/>
              </a:rPr>
              <a:t>gereken </a:t>
            </a:r>
            <a:r>
              <a:rPr sz="2400" spc="-5" dirty="0">
                <a:solidFill>
                  <a:srgbClr val="538235"/>
                </a:solidFill>
                <a:latin typeface="Times New Roman"/>
                <a:cs typeface="Times New Roman"/>
              </a:rPr>
              <a:t> </a:t>
            </a:r>
            <a:r>
              <a:rPr sz="2400" dirty="0">
                <a:solidFill>
                  <a:srgbClr val="6F2F9F"/>
                </a:solidFill>
                <a:latin typeface="Times New Roman"/>
                <a:cs typeface="Times New Roman"/>
              </a:rPr>
              <a:t>özellikler</a:t>
            </a:r>
            <a:r>
              <a:rPr sz="2400" spc="-35" dirty="0">
                <a:solidFill>
                  <a:srgbClr val="6F2F9F"/>
                </a:solidFill>
                <a:latin typeface="Times New Roman"/>
                <a:cs typeface="Times New Roman"/>
              </a:rPr>
              <a:t> </a:t>
            </a:r>
            <a:r>
              <a:rPr sz="2400" dirty="0">
                <a:solidFill>
                  <a:srgbClr val="6F2F9F"/>
                </a:solidFill>
                <a:latin typeface="Times New Roman"/>
                <a:cs typeface="Times New Roman"/>
              </a:rPr>
              <a:t>bütünü</a:t>
            </a:r>
            <a:r>
              <a:rPr sz="2400" dirty="0">
                <a:latin typeface="Times New Roman"/>
                <a:cs typeface="Times New Roman"/>
              </a:rPr>
              <a:t>”</a:t>
            </a:r>
            <a:endParaRPr sz="2400">
              <a:latin typeface="Times New Roman"/>
              <a:cs typeface="Times New Roman"/>
            </a:endParaRPr>
          </a:p>
        </p:txBody>
      </p:sp>
      <p:pic>
        <p:nvPicPr>
          <p:cNvPr id="5" name="object 5"/>
          <p:cNvPicPr/>
          <p:nvPr/>
        </p:nvPicPr>
        <p:blipFill>
          <a:blip r:embed="rId2" cstate="print"/>
          <a:stretch>
            <a:fillRect/>
          </a:stretch>
        </p:blipFill>
        <p:spPr>
          <a:xfrm>
            <a:off x="1871472" y="3081578"/>
            <a:ext cx="2637790" cy="3018790"/>
          </a:xfrm>
          <a:prstGeom prst="rect">
            <a:avLst/>
          </a:prstGeom>
        </p:spPr>
      </p:pic>
      <p:pic>
        <p:nvPicPr>
          <p:cNvPr id="6" name="object 6"/>
          <p:cNvPicPr/>
          <p:nvPr/>
        </p:nvPicPr>
        <p:blipFill>
          <a:blip r:embed="rId3" cstate="print"/>
          <a:stretch>
            <a:fillRect/>
          </a:stretch>
        </p:blipFill>
        <p:spPr>
          <a:xfrm>
            <a:off x="7677911" y="3999039"/>
            <a:ext cx="2454909" cy="210134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TotalTime>
  <Words>2627</Words>
  <Application>Microsoft Office PowerPoint</Application>
  <PresentationFormat>Geniş ekran</PresentationFormat>
  <Paragraphs>371</Paragraphs>
  <Slides>49</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49</vt:i4>
      </vt:variant>
    </vt:vector>
  </HeadingPairs>
  <TitlesOfParts>
    <vt:vector size="55" baseType="lpstr">
      <vt:lpstr>Arial</vt:lpstr>
      <vt:lpstr>Arial MT</vt:lpstr>
      <vt:lpstr>Calibri</vt:lpstr>
      <vt:lpstr>Times New Roman</vt:lpstr>
      <vt:lpstr>Wingdings</vt:lpstr>
      <vt:lpstr>Office Theme</vt:lpstr>
      <vt:lpstr>KİŞİLİK: Tanımı ve kişiliği etkileyen etmenler</vt:lpstr>
      <vt:lpstr>‘Nasıl bir insan olduğunuzu tarif etmeniz istense neler söylersiniz?’</vt:lpstr>
      <vt:lpstr>SİZ NEREYE GİTMEYİ TERCİH EDERDİNİZ?</vt:lpstr>
      <vt:lpstr>1. Kişilik psikolojisi: Temel amacı ve çalışma alanı</vt:lpstr>
      <vt:lpstr>1. Kişilik psikolojisi: Temel amacı ve çalışma alanı</vt:lpstr>
      <vt:lpstr>2. ‘Kişilik’ kavramının günlük yaşama yansımaları</vt:lpstr>
      <vt:lpstr>2. ‘Kişilik’ kavramının günlük yaşama yansımaları</vt:lpstr>
      <vt:lpstr>3. Nedir ‘Kişilik’ ???</vt:lpstr>
      <vt:lpstr>Kapsayıcı bir kişilik tanımı mümkün müdür?</vt:lpstr>
      <vt:lpstr>Ortak kişilik tanımlarının bileşenleri…</vt:lpstr>
      <vt:lpstr>Ortak kişilik tanımlarının bileşenleri…</vt:lpstr>
      <vt:lpstr>Ortak kişilik tanımlarının bileşenleri…</vt:lpstr>
      <vt:lpstr>4. Kişiliği etkileyen etmenler: Kişiliğin belirleyicileri</vt:lpstr>
      <vt:lpstr>4.1. Biyolojik faktörler</vt:lpstr>
      <vt:lpstr>Çevresel Etkileri Kalıtsal Etkilerden Ayırmak</vt:lpstr>
      <vt:lpstr>İkiz Araştırmaları</vt:lpstr>
      <vt:lpstr>PowerPoint Sunusu</vt:lpstr>
      <vt:lpstr>Özetle…</vt:lpstr>
      <vt:lpstr>Kişilik = Mizaç + Karakter</vt:lpstr>
      <vt:lpstr>4.2. Ailesel faktörler</vt:lpstr>
      <vt:lpstr>Ailesel faktörler: Doğum sırası!!!</vt:lpstr>
      <vt:lpstr>Ailesel faktörler: Erken çocukluk deneyimleri!!!</vt:lpstr>
      <vt:lpstr>Ailesel faktörler: Erken çocukluk deneyimleri!!!</vt:lpstr>
      <vt:lpstr>4.3. Sosyal faktörler</vt:lpstr>
      <vt:lpstr>4.4. Kültürel faktörler</vt:lpstr>
      <vt:lpstr>4.4. Kültürel faktörler</vt:lpstr>
      <vt:lpstr>5. İnsan kişiliğini anlamaya yönelik ‘Kuramlar’</vt:lpstr>
      <vt:lpstr>İnsan kişiliğini anlamaya yönelik kuramlar-II  </vt:lpstr>
      <vt:lpstr>1. Psikodinamik kuramlar</vt:lpstr>
      <vt:lpstr>1.1. Sigmund Freud</vt:lpstr>
      <vt:lpstr>1.1. Sigmund Freud</vt:lpstr>
      <vt:lpstr>1.1.1. Yapısal kişilik modeli ve kişiliğin bileşenleri</vt:lpstr>
      <vt:lpstr>1.1.1. Yapısal kişilik modeli ve kişiliğin bileşenleri</vt:lpstr>
      <vt:lpstr>1.1.1. Yapısal kişilik modeli ve kişiliğin bileşenleri</vt:lpstr>
      <vt:lpstr>İd – ego - süperego</vt:lpstr>
      <vt:lpstr>Savunma Mekanizmaları</vt:lpstr>
      <vt:lpstr>PowerPoint Sunusu</vt:lpstr>
      <vt:lpstr>5.2. HÜMANİSTİK YAKLAŞIM</vt:lpstr>
      <vt:lpstr>5. 2.1. Hümanistik kuram ve Abraham Maslow</vt:lpstr>
      <vt:lpstr>5. 2. 2. Hümanistik kuram ve Carl Rogers</vt:lpstr>
      <vt:lpstr>5. 2. 2. Hümanistik kuram ve Carl Rogers</vt:lpstr>
      <vt:lpstr>Kişiliğin ölçülmesi ve değerlendirilmesi</vt:lpstr>
      <vt:lpstr>1. Kendini ifade etme (Öz bildirim ölçekleri)</vt:lpstr>
      <vt:lpstr>MMPI</vt:lpstr>
      <vt:lpstr>2. Projektif ölçekler ve teknikler</vt:lpstr>
      <vt:lpstr>PowerPoint Sunusu</vt:lpstr>
      <vt:lpstr>RORSCACH</vt:lpstr>
      <vt:lpstr>3. Klinik görüşmeler</vt:lpstr>
      <vt:lpstr>İzleme önerileri…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Kişilik: Tanımı ve kişiliği etkileyen etmenler</dc:title>
  <dc:creator>Emre ÖZDEMİR</dc:creator>
  <cp:lastModifiedBy>Emre ÖZDEMİR</cp:lastModifiedBy>
  <cp:revision>20</cp:revision>
  <dcterms:created xsi:type="dcterms:W3CDTF">2023-11-29T07:21:50Z</dcterms:created>
  <dcterms:modified xsi:type="dcterms:W3CDTF">2024-03-15T10:03:38Z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2022-12-12T00:00:00Z</vt:filetime>
  </property>
  <property fmtid="{D5CDD505-2E9C-101B-9397-08002B2CF9AE}" pid="3" name="Creator">
    <vt:lpwstr>Microsoft® PowerPoint® 2016</vt:lpwstr>
  </property>
  <property fmtid="{D5CDD505-2E9C-101B-9397-08002B2CF9AE}" pid="4" name="LastSaved">
    <vt:filetime>2023-11-29T00:00:00Z</vt:filetime>
  </property>
</Properties>
</file>